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6"/>
  </p:notesMasterIdLst>
  <p:sldIdLst>
    <p:sldId id="432" r:id="rId5"/>
    <p:sldId id="425" r:id="rId6"/>
    <p:sldId id="433" r:id="rId7"/>
    <p:sldId id="434" r:id="rId8"/>
    <p:sldId id="441" r:id="rId9"/>
    <p:sldId id="442" r:id="rId10"/>
    <p:sldId id="443" r:id="rId11"/>
    <p:sldId id="436" r:id="rId12"/>
    <p:sldId id="377" r:id="rId13"/>
    <p:sldId id="444" r:id="rId14"/>
    <p:sldId id="43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  <a:srgbClr val="040622"/>
    <a:srgbClr val="150F38"/>
    <a:srgbClr val="1C1D54"/>
    <a:srgbClr val="26236B"/>
    <a:srgbClr val="1D1936"/>
    <a:srgbClr val="0A0913"/>
    <a:srgbClr val="131122"/>
    <a:srgbClr val="2824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17"/>
    <p:restoredTop sz="93767"/>
  </p:normalViewPr>
  <p:slideViewPr>
    <p:cSldViewPr snapToGrid="0" snapToObjects="1">
      <p:cViewPr varScale="1">
        <p:scale>
          <a:sx n="107" d="100"/>
          <a:sy n="107" d="100"/>
        </p:scale>
        <p:origin x="176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BC036A-3899-481E-BB8A-6F9F0FF308B5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2DBE37D-81EF-4F39-87F6-B31D5A84900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 cap="none" dirty="0">
              <a:latin typeface="Roboto Medium" panose="02000000000000000000" pitchFamily="2" charset="0"/>
              <a:ea typeface="Roboto Medium" panose="02000000000000000000" pitchFamily="2" charset="0"/>
            </a:rPr>
            <a:t>Explain </a:t>
          </a:r>
        </a:p>
        <a:p>
          <a:pPr>
            <a:lnSpc>
              <a:spcPct val="100000"/>
            </a:lnSpc>
            <a:defRPr cap="all"/>
          </a:pPr>
          <a:r>
            <a:rPr lang="en-US" b="0" i="0" cap="none" dirty="0">
              <a:latin typeface="Roboto Medium" panose="02000000000000000000" pitchFamily="2" charset="0"/>
              <a:ea typeface="Roboto Medium" panose="02000000000000000000" pitchFamily="2" charset="0"/>
            </a:rPr>
            <a:t>Observations</a:t>
          </a:r>
        </a:p>
      </dgm:t>
    </dgm:pt>
    <dgm:pt modelId="{AC2902C3-B5BC-448C-8400-A140F4864F28}" type="parTrans" cxnId="{0DF85DA1-DC56-4805-91FE-B165B3378A30}">
      <dgm:prSet/>
      <dgm:spPr/>
      <dgm:t>
        <a:bodyPr/>
        <a:lstStyle/>
        <a:p>
          <a:endParaRPr lang="en-US"/>
        </a:p>
      </dgm:t>
    </dgm:pt>
    <dgm:pt modelId="{CAE665EE-00A8-48E6-9024-04DC68221B81}" type="sibTrans" cxnId="{0DF85DA1-DC56-4805-91FE-B165B3378A30}">
      <dgm:prSet/>
      <dgm:spPr/>
      <dgm:t>
        <a:bodyPr/>
        <a:lstStyle/>
        <a:p>
          <a:endParaRPr lang="en-US"/>
        </a:p>
      </dgm:t>
    </dgm:pt>
    <dgm:pt modelId="{CCCDE1CD-31A5-4182-982B-3E72E22D456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 cap="none" dirty="0">
              <a:latin typeface="Roboto Medium" panose="02000000000000000000" pitchFamily="2" charset="0"/>
              <a:ea typeface="Roboto Medium" panose="02000000000000000000" pitchFamily="2" charset="0"/>
            </a:rPr>
            <a:t>Apply Basic </a:t>
          </a:r>
        </a:p>
        <a:p>
          <a:pPr>
            <a:lnSpc>
              <a:spcPct val="100000"/>
            </a:lnSpc>
            <a:defRPr cap="all"/>
          </a:pPr>
          <a:r>
            <a:rPr lang="en-US" b="0" i="0" cap="none" dirty="0">
              <a:latin typeface="Roboto Medium" panose="02000000000000000000" pitchFamily="2" charset="0"/>
              <a:ea typeface="Roboto Medium" panose="02000000000000000000" pitchFamily="2" charset="0"/>
            </a:rPr>
            <a:t>Physical Principles</a:t>
          </a:r>
        </a:p>
      </dgm:t>
    </dgm:pt>
    <dgm:pt modelId="{5B467030-860D-4F49-9ED9-063A45EE1857}" type="parTrans" cxnId="{3BE66DD5-65ED-49AC-BA88-B1A159036EBC}">
      <dgm:prSet/>
      <dgm:spPr/>
      <dgm:t>
        <a:bodyPr/>
        <a:lstStyle/>
        <a:p>
          <a:endParaRPr lang="en-US"/>
        </a:p>
      </dgm:t>
    </dgm:pt>
    <dgm:pt modelId="{7A2D5AF1-82A9-4DBE-9A93-A4C879750FEA}" type="sibTrans" cxnId="{3BE66DD5-65ED-49AC-BA88-B1A159036EBC}">
      <dgm:prSet/>
      <dgm:spPr/>
      <dgm:t>
        <a:bodyPr/>
        <a:lstStyle/>
        <a:p>
          <a:endParaRPr lang="en-US"/>
        </a:p>
      </dgm:t>
    </dgm:pt>
    <dgm:pt modelId="{37A3F4CA-5EA9-4BC8-AF38-1215340C7DF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 cap="none" dirty="0">
              <a:latin typeface="Roboto Medium" panose="02000000000000000000" pitchFamily="2" charset="0"/>
              <a:ea typeface="Roboto Medium" panose="02000000000000000000" pitchFamily="2" charset="0"/>
            </a:rPr>
            <a:t>Collaborate With </a:t>
          </a:r>
        </a:p>
        <a:p>
          <a:pPr>
            <a:lnSpc>
              <a:spcPct val="100000"/>
            </a:lnSpc>
            <a:defRPr cap="all"/>
          </a:pPr>
          <a:r>
            <a:rPr lang="en-US" b="0" i="0" cap="none" dirty="0">
              <a:latin typeface="Roboto Medium" panose="02000000000000000000" pitchFamily="2" charset="0"/>
              <a:ea typeface="Roboto Medium" panose="02000000000000000000" pitchFamily="2" charset="0"/>
            </a:rPr>
            <a:t>Great People</a:t>
          </a:r>
        </a:p>
      </dgm:t>
    </dgm:pt>
    <dgm:pt modelId="{71559654-5905-4D4C-9D36-7B84584EAC64}" type="parTrans" cxnId="{F59995F1-B6B3-4701-BB61-6121C88B9A03}">
      <dgm:prSet/>
      <dgm:spPr/>
      <dgm:t>
        <a:bodyPr/>
        <a:lstStyle/>
        <a:p>
          <a:endParaRPr lang="en-US"/>
        </a:p>
      </dgm:t>
    </dgm:pt>
    <dgm:pt modelId="{D1A92D52-78F1-438E-B2C2-DA1B679ADCB6}" type="sibTrans" cxnId="{F59995F1-B6B3-4701-BB61-6121C88B9A03}">
      <dgm:prSet/>
      <dgm:spPr/>
      <dgm:t>
        <a:bodyPr/>
        <a:lstStyle/>
        <a:p>
          <a:endParaRPr lang="en-US"/>
        </a:p>
      </dgm:t>
    </dgm:pt>
    <dgm:pt modelId="{211F068B-7638-4D02-AC88-8AFA182FCF36}" type="pres">
      <dgm:prSet presAssocID="{EEBC036A-3899-481E-BB8A-6F9F0FF308B5}" presName="root" presStyleCnt="0">
        <dgm:presLayoutVars>
          <dgm:dir/>
          <dgm:resizeHandles val="exact"/>
        </dgm:presLayoutVars>
      </dgm:prSet>
      <dgm:spPr/>
    </dgm:pt>
    <dgm:pt modelId="{EA8AE2B9-1F9E-4DB0-8BFD-7900069D157D}" type="pres">
      <dgm:prSet presAssocID="{32DBE37D-81EF-4F39-87F6-B31D5A84900F}" presName="compNode" presStyleCnt="0"/>
      <dgm:spPr/>
    </dgm:pt>
    <dgm:pt modelId="{815A27A7-C783-442A-AF57-2BE615747453}" type="pres">
      <dgm:prSet presAssocID="{32DBE37D-81EF-4F39-87F6-B31D5A84900F}" presName="iconBgRect" presStyleLbl="bgShp" presStyleIdx="0" presStyleCnt="3"/>
      <dgm:spPr/>
    </dgm:pt>
    <dgm:pt modelId="{D22CB4FC-B77E-46CD-B9FF-F6163F723F70}" type="pres">
      <dgm:prSet presAssocID="{32DBE37D-81EF-4F39-87F6-B31D5A84900F}" presName="iconRect" presStyleLbl="nod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uter Space Landscape with solid fill"/>
        </a:ext>
      </dgm:extLst>
    </dgm:pt>
    <dgm:pt modelId="{926C7832-6F82-4394-9266-E0558EADDF7C}" type="pres">
      <dgm:prSet presAssocID="{32DBE37D-81EF-4F39-87F6-B31D5A84900F}" presName="spaceRect" presStyleCnt="0"/>
      <dgm:spPr/>
    </dgm:pt>
    <dgm:pt modelId="{24A2F644-53F4-4877-9B04-5EC1C5A5C7D1}" type="pres">
      <dgm:prSet presAssocID="{32DBE37D-81EF-4F39-87F6-B31D5A84900F}" presName="textRect" presStyleLbl="revTx" presStyleIdx="0" presStyleCnt="3">
        <dgm:presLayoutVars>
          <dgm:chMax val="1"/>
          <dgm:chPref val="1"/>
        </dgm:presLayoutVars>
      </dgm:prSet>
      <dgm:spPr/>
    </dgm:pt>
    <dgm:pt modelId="{D04D5D96-5CC7-4444-ACE3-B0A7E768E650}" type="pres">
      <dgm:prSet presAssocID="{CAE665EE-00A8-48E6-9024-04DC68221B81}" presName="sibTrans" presStyleCnt="0"/>
      <dgm:spPr/>
    </dgm:pt>
    <dgm:pt modelId="{7BD954C6-ACFA-4CF7-B1F8-BE554A4BE614}" type="pres">
      <dgm:prSet presAssocID="{CCCDE1CD-31A5-4182-982B-3E72E22D4564}" presName="compNode" presStyleCnt="0"/>
      <dgm:spPr/>
    </dgm:pt>
    <dgm:pt modelId="{53AF50F7-3D56-4CA7-B250-C5DE67D23411}" type="pres">
      <dgm:prSet presAssocID="{CCCDE1CD-31A5-4182-982B-3E72E22D4564}" presName="iconBgRect" presStyleLbl="bgShp" presStyleIdx="1" presStyleCnt="3"/>
      <dgm:spPr/>
    </dgm:pt>
    <dgm:pt modelId="{E1D53680-D040-4DD2-B4EB-DCBDEE033A1E}" type="pres">
      <dgm:prSet presAssocID="{CCCDE1CD-31A5-4182-982B-3E72E22D4564}" presName="iconRect" presStyleLbl="node1" presStyleIdx="1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ientific Thought with solid fill"/>
        </a:ext>
      </dgm:extLst>
    </dgm:pt>
    <dgm:pt modelId="{AF75D0CB-ABAA-41B3-86E9-B2206EECC922}" type="pres">
      <dgm:prSet presAssocID="{CCCDE1CD-31A5-4182-982B-3E72E22D4564}" presName="spaceRect" presStyleCnt="0"/>
      <dgm:spPr/>
    </dgm:pt>
    <dgm:pt modelId="{8BDA81B0-8229-495E-9B9D-2D114BB020DF}" type="pres">
      <dgm:prSet presAssocID="{CCCDE1CD-31A5-4182-982B-3E72E22D4564}" presName="textRect" presStyleLbl="revTx" presStyleIdx="1" presStyleCnt="3">
        <dgm:presLayoutVars>
          <dgm:chMax val="1"/>
          <dgm:chPref val="1"/>
        </dgm:presLayoutVars>
      </dgm:prSet>
      <dgm:spPr/>
    </dgm:pt>
    <dgm:pt modelId="{388E1024-E492-4000-9806-56C0479E04E5}" type="pres">
      <dgm:prSet presAssocID="{7A2D5AF1-82A9-4DBE-9A93-A4C879750FEA}" presName="sibTrans" presStyleCnt="0"/>
      <dgm:spPr/>
    </dgm:pt>
    <dgm:pt modelId="{56C38D1C-99B4-4B76-BD30-4FDBD2BDCFD1}" type="pres">
      <dgm:prSet presAssocID="{37A3F4CA-5EA9-4BC8-AF38-1215340C7DF7}" presName="compNode" presStyleCnt="0"/>
      <dgm:spPr/>
    </dgm:pt>
    <dgm:pt modelId="{165F119F-5CD6-4F2F-9067-12603616A13A}" type="pres">
      <dgm:prSet presAssocID="{37A3F4CA-5EA9-4BC8-AF38-1215340C7DF7}" presName="iconBgRect" presStyleLbl="bgShp" presStyleIdx="2" presStyleCnt="3"/>
      <dgm:spPr/>
    </dgm:pt>
    <dgm:pt modelId="{E9DA87C2-AA6E-4CE3-97B7-D084B4BAB440}" type="pres">
      <dgm:prSet presAssocID="{37A3F4CA-5EA9-4BC8-AF38-1215340C7DF7}" presName="iconRect" presStyleLbl="nod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with solid fill"/>
        </a:ext>
      </dgm:extLst>
    </dgm:pt>
    <dgm:pt modelId="{BAEAB057-FAD5-4201-B3EC-8ACBF834DA6B}" type="pres">
      <dgm:prSet presAssocID="{37A3F4CA-5EA9-4BC8-AF38-1215340C7DF7}" presName="spaceRect" presStyleCnt="0"/>
      <dgm:spPr/>
    </dgm:pt>
    <dgm:pt modelId="{69E5B9DD-142F-4A8B-B8A0-95C6B4090FC3}" type="pres">
      <dgm:prSet presAssocID="{37A3F4CA-5EA9-4BC8-AF38-1215340C7DF7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0DF85DA1-DC56-4805-91FE-B165B3378A30}" srcId="{EEBC036A-3899-481E-BB8A-6F9F0FF308B5}" destId="{32DBE37D-81EF-4F39-87F6-B31D5A84900F}" srcOrd="0" destOrd="0" parTransId="{AC2902C3-B5BC-448C-8400-A140F4864F28}" sibTransId="{CAE665EE-00A8-48E6-9024-04DC68221B81}"/>
    <dgm:cxn modelId="{53B7A9B6-93C9-4521-AD53-74D814287515}" type="presOf" srcId="{32DBE37D-81EF-4F39-87F6-B31D5A84900F}" destId="{24A2F644-53F4-4877-9B04-5EC1C5A5C7D1}" srcOrd="0" destOrd="0" presId="urn:microsoft.com/office/officeart/2018/5/layout/IconCircleLabelList"/>
    <dgm:cxn modelId="{44D556BB-5D5F-47FA-9645-39AE66400FB9}" type="presOf" srcId="{CCCDE1CD-31A5-4182-982B-3E72E22D4564}" destId="{8BDA81B0-8229-495E-9B9D-2D114BB020DF}" srcOrd="0" destOrd="0" presId="urn:microsoft.com/office/officeart/2018/5/layout/IconCircleLabelList"/>
    <dgm:cxn modelId="{A8BF26C1-C5D2-430E-B7F6-F28BE57251B6}" type="presOf" srcId="{37A3F4CA-5EA9-4BC8-AF38-1215340C7DF7}" destId="{69E5B9DD-142F-4A8B-B8A0-95C6B4090FC3}" srcOrd="0" destOrd="0" presId="urn:microsoft.com/office/officeart/2018/5/layout/IconCircleLabelList"/>
    <dgm:cxn modelId="{DC7676C7-FA20-4C60-9324-846C0EAEEBC4}" type="presOf" srcId="{EEBC036A-3899-481E-BB8A-6F9F0FF308B5}" destId="{211F068B-7638-4D02-AC88-8AFA182FCF36}" srcOrd="0" destOrd="0" presId="urn:microsoft.com/office/officeart/2018/5/layout/IconCircleLabelList"/>
    <dgm:cxn modelId="{3BE66DD5-65ED-49AC-BA88-B1A159036EBC}" srcId="{EEBC036A-3899-481E-BB8A-6F9F0FF308B5}" destId="{CCCDE1CD-31A5-4182-982B-3E72E22D4564}" srcOrd="1" destOrd="0" parTransId="{5B467030-860D-4F49-9ED9-063A45EE1857}" sibTransId="{7A2D5AF1-82A9-4DBE-9A93-A4C879750FEA}"/>
    <dgm:cxn modelId="{F59995F1-B6B3-4701-BB61-6121C88B9A03}" srcId="{EEBC036A-3899-481E-BB8A-6F9F0FF308B5}" destId="{37A3F4CA-5EA9-4BC8-AF38-1215340C7DF7}" srcOrd="2" destOrd="0" parTransId="{71559654-5905-4D4C-9D36-7B84584EAC64}" sibTransId="{D1A92D52-78F1-438E-B2C2-DA1B679ADCB6}"/>
    <dgm:cxn modelId="{082A2833-4DE7-4438-9561-F23F4F5B9506}" type="presParOf" srcId="{211F068B-7638-4D02-AC88-8AFA182FCF36}" destId="{EA8AE2B9-1F9E-4DB0-8BFD-7900069D157D}" srcOrd="0" destOrd="0" presId="urn:microsoft.com/office/officeart/2018/5/layout/IconCircleLabelList"/>
    <dgm:cxn modelId="{07E81CDE-F7DB-4C57-AFCF-46C90307E926}" type="presParOf" srcId="{EA8AE2B9-1F9E-4DB0-8BFD-7900069D157D}" destId="{815A27A7-C783-442A-AF57-2BE615747453}" srcOrd="0" destOrd="0" presId="urn:microsoft.com/office/officeart/2018/5/layout/IconCircleLabelList"/>
    <dgm:cxn modelId="{4DE1DE18-24A6-4305-91C5-187DAB5039FE}" type="presParOf" srcId="{EA8AE2B9-1F9E-4DB0-8BFD-7900069D157D}" destId="{D22CB4FC-B77E-46CD-B9FF-F6163F723F70}" srcOrd="1" destOrd="0" presId="urn:microsoft.com/office/officeart/2018/5/layout/IconCircleLabelList"/>
    <dgm:cxn modelId="{5EE839BD-EC02-421F-82AF-8A6D13C616E9}" type="presParOf" srcId="{EA8AE2B9-1F9E-4DB0-8BFD-7900069D157D}" destId="{926C7832-6F82-4394-9266-E0558EADDF7C}" srcOrd="2" destOrd="0" presId="urn:microsoft.com/office/officeart/2018/5/layout/IconCircleLabelList"/>
    <dgm:cxn modelId="{F0522EF4-AFB7-4174-BF28-BE9DA389E8A9}" type="presParOf" srcId="{EA8AE2B9-1F9E-4DB0-8BFD-7900069D157D}" destId="{24A2F644-53F4-4877-9B04-5EC1C5A5C7D1}" srcOrd="3" destOrd="0" presId="urn:microsoft.com/office/officeart/2018/5/layout/IconCircleLabelList"/>
    <dgm:cxn modelId="{763284D7-0C8F-44FA-A79D-5F5DC260BAC6}" type="presParOf" srcId="{211F068B-7638-4D02-AC88-8AFA182FCF36}" destId="{D04D5D96-5CC7-4444-ACE3-B0A7E768E650}" srcOrd="1" destOrd="0" presId="urn:microsoft.com/office/officeart/2018/5/layout/IconCircleLabelList"/>
    <dgm:cxn modelId="{1862FD58-C877-466B-B57F-0C46353910D9}" type="presParOf" srcId="{211F068B-7638-4D02-AC88-8AFA182FCF36}" destId="{7BD954C6-ACFA-4CF7-B1F8-BE554A4BE614}" srcOrd="2" destOrd="0" presId="urn:microsoft.com/office/officeart/2018/5/layout/IconCircleLabelList"/>
    <dgm:cxn modelId="{F1272EBE-3822-46A3-980C-A50CBE1E52FF}" type="presParOf" srcId="{7BD954C6-ACFA-4CF7-B1F8-BE554A4BE614}" destId="{53AF50F7-3D56-4CA7-B250-C5DE67D23411}" srcOrd="0" destOrd="0" presId="urn:microsoft.com/office/officeart/2018/5/layout/IconCircleLabelList"/>
    <dgm:cxn modelId="{87BBB5D8-0F14-4C28-B762-9F82AF11DACD}" type="presParOf" srcId="{7BD954C6-ACFA-4CF7-B1F8-BE554A4BE614}" destId="{E1D53680-D040-4DD2-B4EB-DCBDEE033A1E}" srcOrd="1" destOrd="0" presId="urn:microsoft.com/office/officeart/2018/5/layout/IconCircleLabelList"/>
    <dgm:cxn modelId="{4A143EF4-6D09-4826-B957-FF25B022B911}" type="presParOf" srcId="{7BD954C6-ACFA-4CF7-B1F8-BE554A4BE614}" destId="{AF75D0CB-ABAA-41B3-86E9-B2206EECC922}" srcOrd="2" destOrd="0" presId="urn:microsoft.com/office/officeart/2018/5/layout/IconCircleLabelList"/>
    <dgm:cxn modelId="{261638A6-B5FD-4FE3-BA3F-FBE0BCBA51A9}" type="presParOf" srcId="{7BD954C6-ACFA-4CF7-B1F8-BE554A4BE614}" destId="{8BDA81B0-8229-495E-9B9D-2D114BB020DF}" srcOrd="3" destOrd="0" presId="urn:microsoft.com/office/officeart/2018/5/layout/IconCircleLabelList"/>
    <dgm:cxn modelId="{51EA72FB-07B9-4091-8AFC-C4D1BAACD195}" type="presParOf" srcId="{211F068B-7638-4D02-AC88-8AFA182FCF36}" destId="{388E1024-E492-4000-9806-56C0479E04E5}" srcOrd="3" destOrd="0" presId="urn:microsoft.com/office/officeart/2018/5/layout/IconCircleLabelList"/>
    <dgm:cxn modelId="{7149106B-6053-4D37-9359-0D0E25412EC1}" type="presParOf" srcId="{211F068B-7638-4D02-AC88-8AFA182FCF36}" destId="{56C38D1C-99B4-4B76-BD30-4FDBD2BDCFD1}" srcOrd="4" destOrd="0" presId="urn:microsoft.com/office/officeart/2018/5/layout/IconCircleLabelList"/>
    <dgm:cxn modelId="{DDFFA423-33BB-4A2C-96CC-F0CE940576E3}" type="presParOf" srcId="{56C38D1C-99B4-4B76-BD30-4FDBD2BDCFD1}" destId="{165F119F-5CD6-4F2F-9067-12603616A13A}" srcOrd="0" destOrd="0" presId="urn:microsoft.com/office/officeart/2018/5/layout/IconCircleLabelList"/>
    <dgm:cxn modelId="{3A5CFF8F-2A9F-41D7-96D1-C8F7A4C2B709}" type="presParOf" srcId="{56C38D1C-99B4-4B76-BD30-4FDBD2BDCFD1}" destId="{E9DA87C2-AA6E-4CE3-97B7-D084B4BAB440}" srcOrd="1" destOrd="0" presId="urn:microsoft.com/office/officeart/2018/5/layout/IconCircleLabelList"/>
    <dgm:cxn modelId="{AAAF63D0-24E2-4528-853A-45A852015218}" type="presParOf" srcId="{56C38D1C-99B4-4B76-BD30-4FDBD2BDCFD1}" destId="{BAEAB057-FAD5-4201-B3EC-8ACBF834DA6B}" srcOrd="2" destOrd="0" presId="urn:microsoft.com/office/officeart/2018/5/layout/IconCircleLabelList"/>
    <dgm:cxn modelId="{A7F07065-8FDD-4654-AEB0-3FA3871D7655}" type="presParOf" srcId="{56C38D1C-99B4-4B76-BD30-4FDBD2BDCFD1}" destId="{69E5B9DD-142F-4A8B-B8A0-95C6B4090FC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5A27A7-C783-442A-AF57-2BE615747453}">
      <dsp:nvSpPr>
        <dsp:cNvPr id="0" name=""/>
        <dsp:cNvSpPr/>
      </dsp:nvSpPr>
      <dsp:spPr>
        <a:xfrm>
          <a:off x="601075" y="436637"/>
          <a:ext cx="1818562" cy="1818562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2CB4FC-B77E-46CD-B9FF-F6163F723F70}">
      <dsp:nvSpPr>
        <dsp:cNvPr id="0" name=""/>
        <dsp:cNvSpPr/>
      </dsp:nvSpPr>
      <dsp:spPr>
        <a:xfrm>
          <a:off x="988637" y="824199"/>
          <a:ext cx="1043437" cy="104343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A2F644-53F4-4877-9B04-5EC1C5A5C7D1}">
      <dsp:nvSpPr>
        <dsp:cNvPr id="0" name=""/>
        <dsp:cNvSpPr/>
      </dsp:nvSpPr>
      <dsp:spPr>
        <a:xfrm>
          <a:off x="19731" y="2821637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b="0" i="0" kern="1200" cap="none" dirty="0">
              <a:latin typeface="Roboto Medium" panose="02000000000000000000" pitchFamily="2" charset="0"/>
              <a:ea typeface="Roboto Medium" panose="02000000000000000000" pitchFamily="2" charset="0"/>
            </a:rPr>
            <a:t>Explain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b="0" i="0" kern="1200" cap="none" dirty="0">
              <a:latin typeface="Roboto Medium" panose="02000000000000000000" pitchFamily="2" charset="0"/>
              <a:ea typeface="Roboto Medium" panose="02000000000000000000" pitchFamily="2" charset="0"/>
            </a:rPr>
            <a:t>Observations</a:t>
          </a:r>
        </a:p>
      </dsp:txBody>
      <dsp:txXfrm>
        <a:off x="19731" y="2821637"/>
        <a:ext cx="2981250" cy="720000"/>
      </dsp:txXfrm>
    </dsp:sp>
    <dsp:sp modelId="{53AF50F7-3D56-4CA7-B250-C5DE67D23411}">
      <dsp:nvSpPr>
        <dsp:cNvPr id="0" name=""/>
        <dsp:cNvSpPr/>
      </dsp:nvSpPr>
      <dsp:spPr>
        <a:xfrm>
          <a:off x="4104043" y="436637"/>
          <a:ext cx="1818562" cy="1818562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D53680-D040-4DD2-B4EB-DCBDEE033A1E}">
      <dsp:nvSpPr>
        <dsp:cNvPr id="0" name=""/>
        <dsp:cNvSpPr/>
      </dsp:nvSpPr>
      <dsp:spPr>
        <a:xfrm>
          <a:off x="4491606" y="824199"/>
          <a:ext cx="1043437" cy="104343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DA81B0-8229-495E-9B9D-2D114BB020DF}">
      <dsp:nvSpPr>
        <dsp:cNvPr id="0" name=""/>
        <dsp:cNvSpPr/>
      </dsp:nvSpPr>
      <dsp:spPr>
        <a:xfrm>
          <a:off x="3522700" y="2821637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b="0" i="0" kern="1200" cap="none" dirty="0">
              <a:latin typeface="Roboto Medium" panose="02000000000000000000" pitchFamily="2" charset="0"/>
              <a:ea typeface="Roboto Medium" panose="02000000000000000000" pitchFamily="2" charset="0"/>
            </a:rPr>
            <a:t>Apply Basic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b="0" i="0" kern="1200" cap="none" dirty="0">
              <a:latin typeface="Roboto Medium" panose="02000000000000000000" pitchFamily="2" charset="0"/>
              <a:ea typeface="Roboto Medium" panose="02000000000000000000" pitchFamily="2" charset="0"/>
            </a:rPr>
            <a:t>Physical Principles</a:t>
          </a:r>
        </a:p>
      </dsp:txBody>
      <dsp:txXfrm>
        <a:off x="3522700" y="2821637"/>
        <a:ext cx="2981250" cy="720000"/>
      </dsp:txXfrm>
    </dsp:sp>
    <dsp:sp modelId="{165F119F-5CD6-4F2F-9067-12603616A13A}">
      <dsp:nvSpPr>
        <dsp:cNvPr id="0" name=""/>
        <dsp:cNvSpPr/>
      </dsp:nvSpPr>
      <dsp:spPr>
        <a:xfrm>
          <a:off x="7607012" y="436637"/>
          <a:ext cx="1818562" cy="1818562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DA87C2-AA6E-4CE3-97B7-D084B4BAB440}">
      <dsp:nvSpPr>
        <dsp:cNvPr id="0" name=""/>
        <dsp:cNvSpPr/>
      </dsp:nvSpPr>
      <dsp:spPr>
        <a:xfrm>
          <a:off x="7994575" y="824199"/>
          <a:ext cx="1043437" cy="104343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E5B9DD-142F-4A8B-B8A0-95C6B4090FC3}">
      <dsp:nvSpPr>
        <dsp:cNvPr id="0" name=""/>
        <dsp:cNvSpPr/>
      </dsp:nvSpPr>
      <dsp:spPr>
        <a:xfrm>
          <a:off x="7025668" y="2821637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b="0" i="0" kern="1200" cap="none" dirty="0">
              <a:latin typeface="Roboto Medium" panose="02000000000000000000" pitchFamily="2" charset="0"/>
              <a:ea typeface="Roboto Medium" panose="02000000000000000000" pitchFamily="2" charset="0"/>
            </a:rPr>
            <a:t>Collaborate With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b="0" i="0" kern="1200" cap="none" dirty="0">
              <a:latin typeface="Roboto Medium" panose="02000000000000000000" pitchFamily="2" charset="0"/>
              <a:ea typeface="Roboto Medium" panose="02000000000000000000" pitchFamily="2" charset="0"/>
            </a:rPr>
            <a:t>Great People</a:t>
          </a:r>
        </a:p>
      </dsp:txBody>
      <dsp:txXfrm>
        <a:off x="7025668" y="2821637"/>
        <a:ext cx="29812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1B29C6-0EAE-E143-B096-4A0A1335DF0B}" type="datetimeFigureOut">
              <a:rPr lang="en-US" smtClean="0"/>
              <a:t>5/8/26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978A21-10D7-0F48-9602-E1F2372A4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07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>
          <a:extLst>
            <a:ext uri="{FF2B5EF4-FFF2-40B4-BE49-F238E27FC236}">
              <a16:creationId xmlns:a16="http://schemas.microsoft.com/office/drawing/2014/main" id="{DDC05106-E283-80B9-98B3-40AB60439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8da03af2c8_0_16:notes">
            <a:extLst>
              <a:ext uri="{FF2B5EF4-FFF2-40B4-BE49-F238E27FC236}">
                <a16:creationId xmlns:a16="http://schemas.microsoft.com/office/drawing/2014/main" id="{78442BF4-8AC5-2757-3E9A-710D2ED1D8E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8da03af2c8_0_16:notes">
            <a:extLst>
              <a:ext uri="{FF2B5EF4-FFF2-40B4-BE49-F238E27FC236}">
                <a16:creationId xmlns:a16="http://schemas.microsoft.com/office/drawing/2014/main" id="{A7DAB1AF-5D18-7B0D-4F95-3EB8FFC8D8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2245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Fukuhara, T.,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Futaguchi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M., Hashimoto, G.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 al.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Large stationary gravity wave in the atmosphere of Venus.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Nature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Geosci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85–88 (2017). https://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doi.org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/10.1038/ngeo2873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Navarro, T., Schubert, G. &amp;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Lebonnois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S. Atmospheric mountain wave generation on Venus and its influence on the solid planet’s rotation rate.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Nature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Geosci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487–491 (2018). https://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doi.org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/10.1038/s41561-018-0157-x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78A21-10D7-0F48-9602-E1F2372A4D6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199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6F0FF-0BB2-63CB-2D54-6DA9CE699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D32564-9D1A-D9A4-BB8B-6F396C293B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EB74B1-B63B-102B-AA85-1824BD2BA1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Fukuhara, T.,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Futaguchi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M., Hashimoto, G.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 al.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Large stationary gravity wave in the atmosphere of Venus.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Nature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Geosci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85–88 (2017). https://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doi.org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/10.1038/ngeo2873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Navarro, T., Schubert, G. &amp;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Lebonnois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S. Atmospheric mountain wave generation on Venus and its influence on the solid planet’s rotation rate.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Nature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Geosci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487–491 (2018). https://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doi.org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/10.1038/s41561-018-0157-x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F690A0-5420-BBAA-65B1-3B6A407703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78A21-10D7-0F48-9602-E1F2372A4D6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01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512D2-B7C7-EB91-06FD-C3F15ECD3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872ED7-5353-68D1-179C-4074515D07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5783F5-BB96-DDF3-0D29-A329EEF5FB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Fukuhara, T.,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Futaguchi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M., Hashimoto, G.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 al.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Large stationary gravity wave in the atmosphere of Venus.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Nature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Geosci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85–88 (2017). https://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doi.org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/10.1038/ngeo2873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Navarro, T., Schubert, G. &amp;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Lebonnois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S. Atmospheric mountain wave generation on Venus and its influence on the solid planet’s rotation rate.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Nature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Geosci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487–491 (2018). https://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doi.org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/10.1038/s41561-018-0157-x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94C1E6-6B97-7EEA-B5DA-E0BF332D16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78A21-10D7-0F48-9602-E1F2372A4D6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0329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2A5FF-389F-AC9A-F7F2-FE01069FF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498A73-B5B8-7F16-7FFE-5441741B54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C417F9-504A-610F-67E9-79EC8E6B76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Fukuhara, T.,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Futaguchi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M., Hashimoto, G.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 al.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Large stationary gravity wave in the atmosphere of Venus.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Nature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Geosci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85–88 (2017). https://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doi.org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/10.1038/ngeo2873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Navarro, T., Schubert, G. &amp;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Lebonnois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S. Atmospheric mountain wave generation on Venus and its influence on the solid planet’s rotation rate.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Nature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Geosci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487–491 (2018). https://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doi.org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/10.1038/s41561-018-0157-x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0DFD00-2F9C-2C63-A476-51D012C462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78A21-10D7-0F48-9602-E1F2372A4D6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028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www.science.org</a:t>
            </a:r>
            <a:r>
              <a:rPr lang="en-US" dirty="0"/>
              <a:t>/</a:t>
            </a:r>
            <a:r>
              <a:rPr lang="en-US" dirty="0" err="1"/>
              <a:t>doi</a:t>
            </a:r>
            <a:r>
              <a:rPr lang="en-US" dirty="0"/>
              <a:t>/abs/10.1126/science.273.5277.941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www.annualreviews.org</a:t>
            </a:r>
            <a:r>
              <a:rPr lang="en-US" dirty="0"/>
              <a:t>/content/journals/10.1146/annurev-earth-063016-020305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78A21-10D7-0F48-9602-E1F2372A4D6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636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9798E-90C4-48E6-B39B-37FF65347A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7100" y="1079500"/>
            <a:ext cx="7797799" cy="2138400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D95C8C-0A7F-40D9-A690-3D5898EFFE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08350" y="4113213"/>
            <a:ext cx="5575300" cy="1655762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322F3-E47A-4D6E-96A8-AB5C73BA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5/8/26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BF5CE-9E66-4FD5-949F-34E11607C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DAB7A-4032-416A-B04E-1F4878912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1C0CAB-6A03-4C6A-9FAA-219847753628}"/>
              </a:ext>
            </a:extLst>
          </p:cNvPr>
          <p:cNvCxnSpPr>
            <a:cxnSpLocks/>
          </p:cNvCxnSpPr>
          <p:nvPr/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982E0B2-AA9C-441C-A08E-A9DF9CF12116}"/>
              </a:ext>
            </a:extLst>
          </p:cNvPr>
          <p:cNvGrpSpPr/>
          <p:nvPr/>
        </p:nvGrpSpPr>
        <p:grpSpPr>
          <a:xfrm>
            <a:off x="9728046" y="4869342"/>
            <a:ext cx="1623711" cy="630920"/>
            <a:chOff x="9588346" y="4824892"/>
            <a:chExt cx="1623711" cy="63092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4A2E074-C10D-4C57-AB72-B631E4D77102}"/>
                </a:ext>
              </a:extLst>
            </p:cNvPr>
            <p:cNvSpPr/>
            <p:nvPr/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037EB3-1772-4BA8-A95A-E5DBDFEA32B0}"/>
                </a:ext>
              </a:extLst>
            </p:cNvPr>
            <p:cNvGrpSpPr/>
            <p:nvPr/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A1F47AC1-63D0-47F3-9728-1A0A0543494B}"/>
                  </a:ext>
                </a:extLst>
              </p:cNvPr>
              <p:cNvSpPr/>
              <p:nvPr/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82417 w 571820"/>
                  <a:gd name="connsiteY0" fmla="*/ 6349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309203 w 571820"/>
                  <a:gd name="connsiteY4" fmla="*/ 24345 h 1316717"/>
                  <a:gd name="connsiteX5" fmla="*/ 571820 w 571820"/>
                  <a:gd name="connsiteY5" fmla="*/ 658359 h 1316717"/>
                  <a:gd name="connsiteX6" fmla="*/ 309203 w 571820"/>
                  <a:gd name="connsiteY6" fmla="*/ 1292372 h 1316717"/>
                  <a:gd name="connsiteX7" fmla="*/ 289403 w 571820"/>
                  <a:gd name="connsiteY7" fmla="*/ 1310368 h 1316717"/>
                  <a:gd name="connsiteX8" fmla="*/ 289403 w 571820"/>
                  <a:gd name="connsiteY8" fmla="*/ 1316717 h 1316717"/>
                  <a:gd name="connsiteX9" fmla="*/ 287393 w 571820"/>
                  <a:gd name="connsiteY9" fmla="*/ 1314890 h 1316717"/>
                  <a:gd name="connsiteX10" fmla="*/ 285910 w 571820"/>
                  <a:gd name="connsiteY10" fmla="*/ 1313542 h 1316717"/>
                  <a:gd name="connsiteX11" fmla="*/ 282417 w 571820"/>
                  <a:gd name="connsiteY11" fmla="*/ 1316717 h 1316717"/>
                  <a:gd name="connsiteX12" fmla="*/ 282417 w 571820"/>
                  <a:gd name="connsiteY12" fmla="*/ 1310367 h 1316717"/>
                  <a:gd name="connsiteX13" fmla="*/ 262617 w 571820"/>
                  <a:gd name="connsiteY13" fmla="*/ 1292372 h 1316717"/>
                  <a:gd name="connsiteX14" fmla="*/ 0 w 571820"/>
                  <a:gd name="connsiteY14" fmla="*/ 658358 h 1316717"/>
                  <a:gd name="connsiteX15" fmla="*/ 262617 w 571820"/>
                  <a:gd name="connsiteY15" fmla="*/ 24345 h 1316717"/>
                  <a:gd name="connsiteX0" fmla="*/ 262617 w 571820"/>
                  <a:gd name="connsiteY0" fmla="*/ 22518 h 1314890"/>
                  <a:gd name="connsiteX1" fmla="*/ 285910 w 571820"/>
                  <a:gd name="connsiteY1" fmla="*/ 1348 h 1314890"/>
                  <a:gd name="connsiteX2" fmla="*/ 287393 w 571820"/>
                  <a:gd name="connsiteY2" fmla="*/ 0 h 1314890"/>
                  <a:gd name="connsiteX3" fmla="*/ 309203 w 571820"/>
                  <a:gd name="connsiteY3" fmla="*/ 22518 h 1314890"/>
                  <a:gd name="connsiteX4" fmla="*/ 571820 w 571820"/>
                  <a:gd name="connsiteY4" fmla="*/ 656532 h 1314890"/>
                  <a:gd name="connsiteX5" fmla="*/ 309203 w 571820"/>
                  <a:gd name="connsiteY5" fmla="*/ 1290545 h 1314890"/>
                  <a:gd name="connsiteX6" fmla="*/ 289403 w 571820"/>
                  <a:gd name="connsiteY6" fmla="*/ 1308541 h 1314890"/>
                  <a:gd name="connsiteX7" fmla="*/ 289403 w 571820"/>
                  <a:gd name="connsiteY7" fmla="*/ 1314890 h 1314890"/>
                  <a:gd name="connsiteX8" fmla="*/ 287393 w 571820"/>
                  <a:gd name="connsiteY8" fmla="*/ 1313063 h 1314890"/>
                  <a:gd name="connsiteX9" fmla="*/ 285910 w 571820"/>
                  <a:gd name="connsiteY9" fmla="*/ 1311715 h 1314890"/>
                  <a:gd name="connsiteX10" fmla="*/ 282417 w 571820"/>
                  <a:gd name="connsiteY10" fmla="*/ 1314890 h 1314890"/>
                  <a:gd name="connsiteX11" fmla="*/ 282417 w 571820"/>
                  <a:gd name="connsiteY11" fmla="*/ 1308540 h 1314890"/>
                  <a:gd name="connsiteX12" fmla="*/ 262617 w 571820"/>
                  <a:gd name="connsiteY12" fmla="*/ 1290545 h 1314890"/>
                  <a:gd name="connsiteX13" fmla="*/ 0 w 571820"/>
                  <a:gd name="connsiteY13" fmla="*/ 656531 h 1314890"/>
                  <a:gd name="connsiteX14" fmla="*/ 262617 w 571820"/>
                  <a:gd name="connsiteY14" fmla="*/ 22518 h 1314890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82417 w 571820"/>
                  <a:gd name="connsiteY10" fmla="*/ 1307192 h 1313542"/>
                  <a:gd name="connsiteX11" fmla="*/ 262617 w 571820"/>
                  <a:gd name="connsiteY11" fmla="*/ 1289197 h 1313542"/>
                  <a:gd name="connsiteX12" fmla="*/ 0 w 571820"/>
                  <a:gd name="connsiteY12" fmla="*/ 655183 h 1313542"/>
                  <a:gd name="connsiteX13" fmla="*/ 262617 w 571820"/>
                  <a:gd name="connsiteY13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62617 w 571820"/>
                  <a:gd name="connsiteY10" fmla="*/ 1289197 h 1313542"/>
                  <a:gd name="connsiteX11" fmla="*/ 0 w 571820"/>
                  <a:gd name="connsiteY11" fmla="*/ 655183 h 1313542"/>
                  <a:gd name="connsiteX12" fmla="*/ 262617 w 571820"/>
                  <a:gd name="connsiteY12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62617 w 571820"/>
                  <a:gd name="connsiteY9" fmla="*/ 1289197 h 1313542"/>
                  <a:gd name="connsiteX10" fmla="*/ 0 w 571820"/>
                  <a:gd name="connsiteY10" fmla="*/ 655183 h 1313542"/>
                  <a:gd name="connsiteX11" fmla="*/ 262617 w 571820"/>
                  <a:gd name="connsiteY11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62617 w 571820"/>
                  <a:gd name="connsiteY8" fmla="*/ 1289197 h 1313542"/>
                  <a:gd name="connsiteX9" fmla="*/ 0 w 571820"/>
                  <a:gd name="connsiteY9" fmla="*/ 655183 h 1313542"/>
                  <a:gd name="connsiteX10" fmla="*/ 262617 w 571820"/>
                  <a:gd name="connsiteY10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62617 w 571820"/>
                  <a:gd name="connsiteY7" fmla="*/ 1289197 h 1313542"/>
                  <a:gd name="connsiteX8" fmla="*/ 0 w 571820"/>
                  <a:gd name="connsiteY8" fmla="*/ 655183 h 1313542"/>
                  <a:gd name="connsiteX9" fmla="*/ 262617 w 571820"/>
                  <a:gd name="connsiteY9" fmla="*/ 21170 h 1313542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9403 w 571820"/>
                  <a:gd name="connsiteY5" fmla="*/ 1307193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5832 w 571820"/>
                  <a:gd name="connsiteY5" fmla="*/ 1311956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11956"/>
                  <a:gd name="connsiteX1" fmla="*/ 285910 w 571820"/>
                  <a:gd name="connsiteY1" fmla="*/ 0 h 1311956"/>
                  <a:gd name="connsiteX2" fmla="*/ 309203 w 571820"/>
                  <a:gd name="connsiteY2" fmla="*/ 21170 h 1311956"/>
                  <a:gd name="connsiteX3" fmla="*/ 571820 w 571820"/>
                  <a:gd name="connsiteY3" fmla="*/ 655184 h 1311956"/>
                  <a:gd name="connsiteX4" fmla="*/ 309203 w 571820"/>
                  <a:gd name="connsiteY4" fmla="*/ 1289197 h 1311956"/>
                  <a:gd name="connsiteX5" fmla="*/ 285832 w 571820"/>
                  <a:gd name="connsiteY5" fmla="*/ 1311956 h 1311956"/>
                  <a:gd name="connsiteX6" fmla="*/ 262617 w 571820"/>
                  <a:gd name="connsiteY6" fmla="*/ 1289197 h 1311956"/>
                  <a:gd name="connsiteX7" fmla="*/ 0 w 571820"/>
                  <a:gd name="connsiteY7" fmla="*/ 655183 h 1311956"/>
                  <a:gd name="connsiteX8" fmla="*/ 262617 w 571820"/>
                  <a:gd name="connsiteY8" fmla="*/ 21170 h 13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03A57D6-0C36-4560-A08A-16768551EF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68315362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B794F-0C7D-47A6-A355-9B54F3A08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18BEFC-5F95-43C3-A662-CF24426CB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79500" y="1790700"/>
            <a:ext cx="10026650" cy="3978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20A41-C226-41AB-8766-C9BF3E9BF9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795E9-017B-4505-810D-A5F553A56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6A1BD-3429-4C11-B230-8AD083EC3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267255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A11CA2-18BF-408B-A40C-B43A0A7B80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99079" y="1079500"/>
            <a:ext cx="1292662" cy="4689476"/>
          </a:xfrm>
        </p:spPr>
        <p:txBody>
          <a:bodyPr vert="eaVer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E424B6-12FC-41A1-AF7C-7E3931D972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79499" y="1079500"/>
            <a:ext cx="8495943" cy="46894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CF957-F921-48CF-97FE-91190C1AE9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3F49D-6E0C-47F7-BAAD-A427913DC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8A122-F390-46CF-BECF-3AE05CA58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149540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A217A-A229-4751-8D09-0CAD914F62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cap="none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DEA33-60C3-4B28-B3EF-E93D6D46A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D3B28-C66B-4279-AB67-2BC1D01239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8FF39-A0DA-4F77-9297-B83C86B57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7D65A-9D4E-42F6-A8BF-1EEAFB180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727305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017BB-B242-4CC6-887C-83E08CE2D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2252663"/>
            <a:ext cx="4457700" cy="2349500"/>
          </a:xfrm>
        </p:spPr>
        <p:txBody>
          <a:bodyPr anchor="ctr" anchorCtr="0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95823-EA83-493F-8FEC-C72B5B9CF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4800" y="2252664"/>
            <a:ext cx="4451348" cy="2349500"/>
          </a:xfrm>
        </p:spPr>
        <p:txBody>
          <a:bodyPr anchor="ctr" anchorCtr="0"/>
          <a:lstStyle>
            <a:lvl1pPr marL="0" indent="0">
              <a:buNone/>
              <a:defRPr sz="2400" i="1">
                <a:solidFill>
                  <a:schemeClr val="tx1">
                    <a:alpha val="7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08E54-36BB-4AB4-BE1F-5FA8207BEA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453A6A-C55A-40A1-A3BB-DB417047F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6E656-7AC0-4BD3-AFE5-4B5122E2F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9ABE19D-0B51-4388-93D1-0CD6B767115D}"/>
              </a:ext>
            </a:extLst>
          </p:cNvPr>
          <p:cNvGrpSpPr/>
          <p:nvPr/>
        </p:nvGrpSpPr>
        <p:grpSpPr>
          <a:xfrm>
            <a:off x="999771" y="932104"/>
            <a:ext cx="913428" cy="1032464"/>
            <a:chOff x="999771" y="932104"/>
            <a:chExt cx="913428" cy="103246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6226ED6-7133-4222-9552-0EA4B1B3C9FB}"/>
                </a:ext>
              </a:extLst>
            </p:cNvPr>
            <p:cNvGrpSpPr/>
            <p:nvPr/>
          </p:nvGrpSpPr>
          <p:grpSpPr>
            <a:xfrm rot="8100000" flipV="1">
              <a:off x="1047457" y="1290386"/>
              <a:ext cx="865742" cy="628383"/>
              <a:chOff x="558167" y="958515"/>
              <a:chExt cx="865742" cy="628383"/>
            </a:xfrm>
            <a:solidFill>
              <a:schemeClr val="accent3"/>
            </a:solidFill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E810E40-D42F-4034-93BA-54446465D20B}"/>
                  </a:ext>
                </a:extLst>
              </p:cNvPr>
              <p:cNvSpPr/>
              <p:nvPr/>
            </p:nvSpPr>
            <p:spPr>
              <a:xfrm rot="8100000" flipH="1">
                <a:off x="558167" y="1122160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0F6BFC2-CA89-42B8-8A5A-E9F26BA87FBB}"/>
                  </a:ext>
                </a:extLst>
              </p:cNvPr>
              <p:cNvSpPr/>
              <p:nvPr/>
            </p:nvSpPr>
            <p:spPr>
              <a:xfrm rot="5400000" flipH="1">
                <a:off x="959170" y="95851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CA36485-DC1D-48C9-91B2-425DBC66D471}"/>
                </a:ext>
              </a:extLst>
            </p:cNvPr>
            <p:cNvGrpSpPr/>
            <p:nvPr/>
          </p:nvGrpSpPr>
          <p:grpSpPr>
            <a:xfrm rot="10800000" flipH="1" flipV="1">
              <a:off x="999771" y="932104"/>
              <a:ext cx="864005" cy="1032464"/>
              <a:chOff x="2207971" y="2384401"/>
              <a:chExt cx="864005" cy="1032464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ACF276E-196C-4923-B7D1-48A8E6A1669C}"/>
                  </a:ext>
                </a:extLst>
              </p:cNvPr>
              <p:cNvSpPr/>
              <p:nvPr/>
            </p:nvSpPr>
            <p:spPr>
              <a:xfrm rot="13500000">
                <a:off x="2207971" y="285630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FE3686C-DFF6-4995-81B8-FA38F5BB0401}"/>
                  </a:ext>
                </a:extLst>
              </p:cNvPr>
              <p:cNvSpPr/>
              <p:nvPr/>
            </p:nvSpPr>
            <p:spPr>
              <a:xfrm rot="10800000">
                <a:off x="2607238" y="2688467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9DCBF653-CCB9-47B2-9DD9-68847A45D82D}"/>
                  </a:ext>
                </a:extLst>
              </p:cNvPr>
              <p:cNvGrpSpPr/>
              <p:nvPr/>
            </p:nvGrpSpPr>
            <p:grpSpPr>
              <a:xfrm>
                <a:off x="2440769" y="2384401"/>
                <a:ext cx="313009" cy="1032464"/>
                <a:chOff x="2440769" y="2384401"/>
                <a:chExt cx="313009" cy="1032464"/>
              </a:xfrm>
            </p:grpSpPr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7F081A1F-C7C9-4907-AAED-B4E9B64973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H="1">
                  <a:off x="2440769" y="2516865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34F8F89A-0719-4D9A-8379-9EEBD72010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8100000" flipH="1">
                  <a:off x="2753778" y="2384401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7AA5779-FF0F-4ACF-A56C-710A4CDEC8A3}"/>
              </a:ext>
            </a:extLst>
          </p:cNvPr>
          <p:cNvGrpSpPr/>
          <p:nvPr/>
        </p:nvGrpSpPr>
        <p:grpSpPr>
          <a:xfrm>
            <a:off x="1437136" y="649304"/>
            <a:ext cx="388541" cy="388541"/>
            <a:chOff x="5752675" y="5440856"/>
            <a:chExt cx="388541" cy="38854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F0ADB13-4626-4F84-B513-0B58E65C248E}"/>
                </a:ext>
              </a:extLst>
            </p:cNvPr>
            <p:cNvSpPr/>
            <p:nvPr/>
          </p:nvSpPr>
          <p:spPr>
            <a:xfrm rot="10800000">
              <a:off x="5800801" y="5488982"/>
              <a:ext cx="340415" cy="340415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F46BC46-AD78-4932-95BA-D3009154CA7A}"/>
                </a:ext>
              </a:extLst>
            </p:cNvPr>
            <p:cNvSpPr/>
            <p:nvPr/>
          </p:nvSpPr>
          <p:spPr>
            <a:xfrm>
              <a:off x="5752675" y="5440856"/>
              <a:ext cx="340415" cy="34041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38118F0-6EA8-4901-9161-9101C6DDD97E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26000" y="342900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9355149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D013D-A80D-4455-B886-0C344829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9D3AB-20B9-4D90-8106-506F443682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5850" y="1790700"/>
            <a:ext cx="4740150" cy="397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F9DF39-257F-4C10-A7B4-1AA1C66F2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6000" y="1790700"/>
            <a:ext cx="4740150" cy="397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E57E5E-B324-4633-AB65-4A53498B9F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42A16D-8423-4C91-B839-F95380250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3AD46B-C875-4F91-8991-4A4E5D768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440943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170C3-74D3-4445-A879-4F7CF42ED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11238"/>
            <a:ext cx="10026650" cy="655637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B64494-3C1C-49FE-ADB2-6F41CEEA8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500" y="1854200"/>
            <a:ext cx="474120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EE19A6-8340-43A4-9B30-A27DEB9E2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9500" y="2525561"/>
            <a:ext cx="4741200" cy="3243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9D4B31-0090-483A-BF84-CEA2B22D51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64950" y="1854200"/>
            <a:ext cx="474120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8DB9E9-0BD8-4F85-9342-5C5BA0D35C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4950" y="2525560"/>
            <a:ext cx="4741200" cy="3243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AE3D3E-6168-45C3-BAB4-04FFFB983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8F8D02-7CCF-4321-847A-CD553E52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966368-2A9A-4617-A2A9-E4E9ACD06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99747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0855A-C7D7-455F-BD47-AB4221DD0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79500"/>
            <a:ext cx="10026650" cy="4689475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29F6FD-C2F8-4688-B52A-ED76F48B8B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358F0F-237C-4F8E-A5A7-48269F700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C3629E-70C3-44A4-A268-2194CD42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876698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0232D4-EC56-49D3-B967-D972B5E5E2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2C3171-136A-405F-B1CF-C0DAFAA21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523E7E-BA29-40D2-BE24-10E7F7050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391625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607EF-706F-47DD-B487-7C3E4EDE1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607" y="1011238"/>
            <a:ext cx="3906000" cy="12924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98442-7D9F-4D62-866B-FBA382F06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7200" y="955230"/>
            <a:ext cx="5583193" cy="4813745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4800"/>
            </a:lvl1pPr>
            <a:lvl2pPr marL="0">
              <a:lnSpc>
                <a:spcPct val="100000"/>
              </a:lnSpc>
              <a:defRPr sz="4800"/>
            </a:lvl2pPr>
            <a:lvl3pPr marL="0" indent="0">
              <a:buNone/>
              <a:defRPr sz="2000"/>
            </a:lvl3pPr>
            <a:lvl4pPr marL="0">
              <a:defRPr sz="2000"/>
            </a:lvl4pPr>
            <a:lvl5pPr marL="360000"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7D1DB7-AC43-460E-B3C5-9F8B37D1B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9499" y="2664000"/>
            <a:ext cx="3905999" cy="3106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0C5DE9-6995-4F6E-AF64-6CE9A67797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8BC655-2B4D-48CA-90B9-740400332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14A7E0-1D83-4CE0-9FFE-3EEE2B3C2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457984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F7F85-950A-4BED-AE31-5C85DE4FA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1" y="1011238"/>
            <a:ext cx="3905250" cy="1292662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13A008-3741-4305-8A06-C0D8404A3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7200" y="531813"/>
            <a:ext cx="6113812" cy="578484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ADC63-3365-4920-AF26-600F4D2EA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9500" y="2663825"/>
            <a:ext cx="3905250" cy="31051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161BE-EF8B-4F4D-8197-61442EBC46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5/8/26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37897-BFE5-414E-9334-53116988D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BF024-9A20-4B80-976D-420DCCD16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16267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75000"/>
                <a:lumOff val="25000"/>
              </a:schemeClr>
            </a:gs>
            <a:gs pos="46000">
              <a:schemeClr val="bg1">
                <a:lumMod val="95000"/>
                <a:lumOff val="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700152-D18D-4405-8FB2-5985831B5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11238"/>
            <a:ext cx="10026650" cy="6556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E92E1-0C4A-474E-8E29-8DB404101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500" y="1790700"/>
            <a:ext cx="10026650" cy="397827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2E245-B48B-4526-8D2D-9475E64B06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4F0E216-BA48-4F04-AC4F-645AA0DD6AC6}" type="datetimeFigureOut">
              <a:rPr lang="en-US" smtClean="0"/>
              <a:pPr/>
              <a:t>5/8/26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0FE5C-A494-40F2-A357-786AFFA63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686A1-EDE2-44D9-A671-F708A6F883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0180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ransition spd="slow">
    <p:wipe/>
  </p:transition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 cap="all" spc="4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25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i.adsabs.harvard.edu/abs/1983vens.book..681S" TargetMode="External"/><Relationship Id="rId2" Type="http://schemas.openxmlformats.org/officeDocument/2006/relationships/hyperlink" Target="https://doi.org/10.1175/1520-0469(1970)027%3C0523:TDVCDB%3E2.0.CO;2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2E95E-616D-FABB-2B5E-0A510BD19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893D7C3-19C7-1242-1FEA-5C3B8B96F32A}"/>
              </a:ext>
            </a:extLst>
          </p:cNvPr>
          <p:cNvSpPr/>
          <p:nvPr/>
        </p:nvSpPr>
        <p:spPr>
          <a:xfrm>
            <a:off x="181201" y="688522"/>
            <a:ext cx="7759466" cy="253773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7E1AE7-8444-CC90-6D61-FDD2107236B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02872" y="891077"/>
            <a:ext cx="7325985" cy="2108542"/>
          </a:xfrm>
          <a:solidFill>
            <a:schemeClr val="tx1"/>
          </a:solidFill>
        </p:spPr>
        <p:txBody>
          <a:bodyPr>
            <a:noAutofit/>
          </a:bodyPr>
          <a:lstStyle/>
          <a:p>
            <a:pPr algn="ctr"/>
            <a:r>
              <a:rPr lang="en-US" sz="4400" b="1" cap="none" dirty="0">
                <a:solidFill>
                  <a:schemeClr val="bg1">
                    <a:lumMod val="75000"/>
                    <a:lumOff val="25000"/>
                  </a:schemeClr>
                </a:solidFill>
                <a:latin typeface="Roboto SemiBold" panose="02000000000000000000" pitchFamily="2" charset="0"/>
                <a:ea typeface="Roboto SemiBold" panose="02000000000000000000" pitchFamily="2" charset="0"/>
              </a:rPr>
              <a:t>Convection and Waves in the Atmospheres of Venus and Jupiter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CD51C2-FEF6-1E46-B61D-5CC7BFE1A231}"/>
              </a:ext>
            </a:extLst>
          </p:cNvPr>
          <p:cNvSpPr txBox="1"/>
          <p:nvPr/>
        </p:nvSpPr>
        <p:spPr>
          <a:xfrm>
            <a:off x="11150535" y="3977193"/>
            <a:ext cx="9541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Credit: UCLA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F5C7ED-AEFB-E8E2-8D42-E0D38CE0D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838" y="210562"/>
            <a:ext cx="3766631" cy="3766631"/>
          </a:xfrm>
          <a:prstGeom prst="rect">
            <a:avLst/>
          </a:prstGeom>
          <a:ln w="38100">
            <a:solidFill>
              <a:srgbClr val="FFFFFF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063BA04-E306-8379-DF92-A6E934995FC0}"/>
              </a:ext>
            </a:extLst>
          </p:cNvPr>
          <p:cNvSpPr txBox="1"/>
          <p:nvPr/>
        </p:nvSpPr>
        <p:spPr>
          <a:xfrm>
            <a:off x="720207" y="3429000"/>
            <a:ext cx="70086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Roboto Medium" panose="02000000000000000000" pitchFamily="2" charset="0"/>
                <a:ea typeface="Roboto Medium" panose="02000000000000000000" pitchFamily="2" charset="0"/>
              </a:rPr>
              <a:t>Significant Contributions by Jerry Schubert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A94038-BCC3-5DF0-FF80-C170DEC65871}"/>
              </a:ext>
            </a:extLst>
          </p:cNvPr>
          <p:cNvSpPr txBox="1"/>
          <p:nvPr/>
        </p:nvSpPr>
        <p:spPr>
          <a:xfrm>
            <a:off x="4779774" y="4934969"/>
            <a:ext cx="26324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latin typeface="Roboto SemiBold" panose="02000000000000000000" pitchFamily="2" charset="0"/>
                <a:ea typeface="Roboto SemiBold" panose="02000000000000000000" pitchFamily="2" charset="0"/>
              </a:rPr>
              <a:t>Dr. David Baker</a:t>
            </a:r>
          </a:p>
          <a:p>
            <a:pPr algn="ctr"/>
            <a:r>
              <a:rPr lang="en-US" sz="2800" b="1" dirty="0">
                <a:latin typeface="Roboto SemiBold" panose="02000000000000000000" pitchFamily="2" charset="0"/>
                <a:ea typeface="Roboto SemiBold" panose="02000000000000000000" pitchFamily="2" charset="0"/>
              </a:rPr>
              <a:t>Austin College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06DB29-76FE-3B75-5921-A18CAE2F18BA}"/>
              </a:ext>
            </a:extLst>
          </p:cNvPr>
          <p:cNvSpPr txBox="1"/>
          <p:nvPr/>
        </p:nvSpPr>
        <p:spPr>
          <a:xfrm>
            <a:off x="88166" y="6519446"/>
            <a:ext cx="20441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latin typeface="Roboto Medium" panose="02000000000000000000" pitchFamily="2" charset="0"/>
                <a:ea typeface="Roboto Medium" panose="02000000000000000000" pitchFamily="2" charset="0"/>
              </a:rPr>
              <a:t>SchubFest</a:t>
            </a:r>
            <a:r>
              <a:rPr lang="en-US" sz="1400" dirty="0">
                <a:latin typeface="Roboto Medium" panose="02000000000000000000" pitchFamily="2" charset="0"/>
                <a:ea typeface="Roboto Medium" panose="02000000000000000000" pitchFamily="2" charset="0"/>
              </a:rPr>
              <a:t> May 8, 2026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0926759A-7225-87B0-CCF8-51EAB697D446}"/>
              </a:ext>
            </a:extLst>
          </p:cNvPr>
          <p:cNvSpPr/>
          <p:nvPr/>
        </p:nvSpPr>
        <p:spPr>
          <a:xfrm flipV="1">
            <a:off x="1779522" y="4488476"/>
            <a:ext cx="8337631" cy="52783"/>
          </a:xfrm>
          <a:custGeom>
            <a:avLst/>
            <a:gdLst>
              <a:gd name="csX0" fmla="*/ 0 w 4709160"/>
              <a:gd name="csY0" fmla="*/ 99060 h 114315"/>
              <a:gd name="csX1" fmla="*/ 647700 w 4709160"/>
              <a:gd name="csY1" fmla="*/ 0 h 114315"/>
              <a:gd name="csX2" fmla="*/ 1280160 w 4709160"/>
              <a:gd name="csY2" fmla="*/ 99060 h 114315"/>
              <a:gd name="csX3" fmla="*/ 1905000 w 4709160"/>
              <a:gd name="csY3" fmla="*/ 22860 h 114315"/>
              <a:gd name="csX4" fmla="*/ 2552700 w 4709160"/>
              <a:gd name="csY4" fmla="*/ 114300 h 114315"/>
              <a:gd name="csX5" fmla="*/ 3147060 w 4709160"/>
              <a:gd name="csY5" fmla="*/ 30480 h 114315"/>
              <a:gd name="csX6" fmla="*/ 3733800 w 4709160"/>
              <a:gd name="csY6" fmla="*/ 114300 h 114315"/>
              <a:gd name="csX7" fmla="*/ 4221480 w 4709160"/>
              <a:gd name="csY7" fmla="*/ 38100 h 114315"/>
              <a:gd name="csX8" fmla="*/ 4709160 w 4709160"/>
              <a:gd name="csY8" fmla="*/ 114300 h 114315"/>
              <a:gd name="csX9" fmla="*/ 4709160 w 4709160"/>
              <a:gd name="csY9" fmla="*/ 114300 h 1143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4709160" h="114315">
                <a:moveTo>
                  <a:pt x="0" y="99060"/>
                </a:moveTo>
                <a:cubicBezTo>
                  <a:pt x="217170" y="49530"/>
                  <a:pt x="434340" y="0"/>
                  <a:pt x="647700" y="0"/>
                </a:cubicBezTo>
                <a:cubicBezTo>
                  <a:pt x="861060" y="0"/>
                  <a:pt x="1070610" y="95250"/>
                  <a:pt x="1280160" y="99060"/>
                </a:cubicBezTo>
                <a:cubicBezTo>
                  <a:pt x="1489710" y="102870"/>
                  <a:pt x="1692910" y="20320"/>
                  <a:pt x="1905000" y="22860"/>
                </a:cubicBezTo>
                <a:cubicBezTo>
                  <a:pt x="2117090" y="25400"/>
                  <a:pt x="2345690" y="113030"/>
                  <a:pt x="2552700" y="114300"/>
                </a:cubicBezTo>
                <a:cubicBezTo>
                  <a:pt x="2759710" y="115570"/>
                  <a:pt x="2950210" y="30480"/>
                  <a:pt x="3147060" y="30480"/>
                </a:cubicBezTo>
                <a:cubicBezTo>
                  <a:pt x="3343910" y="30480"/>
                  <a:pt x="3554730" y="113030"/>
                  <a:pt x="3733800" y="114300"/>
                </a:cubicBezTo>
                <a:cubicBezTo>
                  <a:pt x="3912870" y="115570"/>
                  <a:pt x="4058920" y="38100"/>
                  <a:pt x="4221480" y="38100"/>
                </a:cubicBezTo>
                <a:cubicBezTo>
                  <a:pt x="4384040" y="38100"/>
                  <a:pt x="4709160" y="114300"/>
                  <a:pt x="4709160" y="114300"/>
                </a:cubicBezTo>
                <a:lnTo>
                  <a:pt x="4709160" y="114300"/>
                </a:lnTo>
              </a:path>
            </a:pathLst>
          </a:custGeom>
          <a:noFill/>
          <a:ln w="381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993178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26EE3-D05C-DB1C-6816-D4998EEE4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6F03AA0-9F8F-8574-5205-A9475519B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4564" y="1666875"/>
            <a:ext cx="3796522" cy="37965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716698-5A99-89CC-FD2B-EC43DF256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5731" y="610991"/>
            <a:ext cx="9257851" cy="5825811"/>
          </a:xfrm>
          <a:prstGeom prst="rect">
            <a:avLst/>
          </a:prstGeom>
          <a:ln w="38100">
            <a:solidFill>
              <a:srgbClr val="FFFFFF"/>
            </a:solidFill>
          </a:ln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57D609E3-5026-13ED-23B7-3B59F9D6E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8104" y="6455759"/>
            <a:ext cx="23964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1200" dirty="0">
                <a:ea typeface="Arial" charset="0"/>
                <a:cs typeface="Arial" charset="0"/>
              </a:rPr>
              <a:t>Credit: Jerry Schubert</a:t>
            </a:r>
          </a:p>
        </p:txBody>
      </p:sp>
    </p:spTree>
    <p:extLst>
      <p:ext uri="{BB962C8B-B14F-4D97-AF65-F5344CB8AC3E}">
        <p14:creationId xmlns:p14="http://schemas.microsoft.com/office/powerpoint/2010/main" val="1662082417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1826E-D86F-8B18-65A0-DF9FFAEC9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082" y="340999"/>
            <a:ext cx="11725835" cy="6517001"/>
          </a:xfrm>
        </p:spPr>
        <p:txBody>
          <a:bodyPr>
            <a:normAutofit fontScale="25000" lnSpcReduction="20000"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Baker II, R.D. and Schubert, G., 1992. Cellular convection in the atmosphere of Venus. </a:t>
            </a:r>
            <a:r>
              <a:rPr lang="en-US" sz="2400" i="1" dirty="0">
                <a:solidFill>
                  <a:schemeClr val="tx1"/>
                </a:solidFill>
              </a:rPr>
              <a:t>Nature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355</a:t>
            </a:r>
            <a:r>
              <a:rPr lang="en-US" sz="2400" dirty="0">
                <a:solidFill>
                  <a:schemeClr val="tx1"/>
                </a:solidFill>
              </a:rPr>
              <a:t>(6362), pp.710-712.</a:t>
            </a:r>
          </a:p>
          <a:p>
            <a:r>
              <a:rPr lang="en-US" sz="2400" dirty="0">
                <a:solidFill>
                  <a:schemeClr val="tx1"/>
                </a:solidFill>
              </a:rPr>
              <a:t>Baker, R.D. and Schubert, G., 1998. Deep convective entrainment by downdrafts in Jupiter's atmosphere. </a:t>
            </a:r>
            <a:r>
              <a:rPr lang="en-US" sz="2400" i="1" dirty="0">
                <a:solidFill>
                  <a:schemeClr val="tx1"/>
                </a:solidFill>
              </a:rPr>
              <a:t>Icarus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136</a:t>
            </a:r>
            <a:r>
              <a:rPr lang="en-US" sz="2400" dirty="0">
                <a:solidFill>
                  <a:schemeClr val="tx1"/>
                </a:solidFill>
              </a:rPr>
              <a:t>(2), pp.340-343.</a:t>
            </a:r>
          </a:p>
          <a:p>
            <a:r>
              <a:rPr lang="en-US" sz="2400" dirty="0">
                <a:solidFill>
                  <a:schemeClr val="tx1"/>
                </a:solidFill>
              </a:rPr>
              <a:t>Baker, R.D., Schubert, G. and Jones, P.W., 1998. Cloud-level penetrative compressible convection in the Venus atmosphere. </a:t>
            </a:r>
            <a:r>
              <a:rPr lang="en-US" sz="2400" i="1" dirty="0">
                <a:solidFill>
                  <a:schemeClr val="tx1"/>
                </a:solidFill>
              </a:rPr>
              <a:t>Journal of the atmospheric sciences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55</a:t>
            </a:r>
            <a:r>
              <a:rPr lang="en-US" sz="2400" dirty="0">
                <a:solidFill>
                  <a:schemeClr val="tx1"/>
                </a:solidFill>
              </a:rPr>
              <a:t>(1), pp.3-18.</a:t>
            </a:r>
          </a:p>
          <a:p>
            <a:r>
              <a:rPr lang="en-US" sz="2400" dirty="0">
                <a:solidFill>
                  <a:schemeClr val="tx1"/>
                </a:solidFill>
              </a:rPr>
              <a:t>Baker, R.D., Schubert, G. and Jones, P.W., 1999. High Rayleigh number compressible convection in Venus' atmosphere: Penetration, entrainment, and turbulence. </a:t>
            </a:r>
            <a:r>
              <a:rPr lang="en-US" sz="2400" i="1" dirty="0">
                <a:solidFill>
                  <a:schemeClr val="tx1"/>
                </a:solidFill>
              </a:rPr>
              <a:t>Journal of Geophysical Research: Planets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104</a:t>
            </a:r>
            <a:r>
              <a:rPr lang="en-US" sz="2400" dirty="0">
                <a:solidFill>
                  <a:schemeClr val="tx1"/>
                </a:solidFill>
              </a:rPr>
              <a:t>(E2), pp.3815-3832.</a:t>
            </a:r>
          </a:p>
          <a:p>
            <a:r>
              <a:rPr lang="en-US" sz="2400" dirty="0">
                <a:solidFill>
                  <a:schemeClr val="tx1"/>
                </a:solidFill>
              </a:rPr>
              <a:t>Baker, R.D., Schubert, G. and Jones, P.W., 2000. Convectively generated internal gravity waves in the lower atmosphere of Venus. Part I: No wind shear. </a:t>
            </a:r>
            <a:r>
              <a:rPr lang="en-US" sz="2400" i="1" dirty="0">
                <a:solidFill>
                  <a:schemeClr val="tx1"/>
                </a:solidFill>
              </a:rPr>
              <a:t>Journal of the atmospheric sciences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57</a:t>
            </a:r>
            <a:r>
              <a:rPr lang="en-US" sz="2400" dirty="0">
                <a:solidFill>
                  <a:schemeClr val="tx1"/>
                </a:solidFill>
              </a:rPr>
              <a:t>(2), pp.184-199.</a:t>
            </a:r>
          </a:p>
          <a:p>
            <a:r>
              <a:rPr lang="en-US" sz="2400" dirty="0">
                <a:solidFill>
                  <a:schemeClr val="tx1"/>
                </a:solidFill>
              </a:rPr>
              <a:t>Baker, R.D., Schubert, G. and Jones, P.W., 2000. Convectively generated internal gravity waves in the lower atmosphere of Venus. Part II: Mean wind shear and wave–mean flow interaction. </a:t>
            </a:r>
            <a:r>
              <a:rPr lang="en-US" sz="2400" i="1" dirty="0">
                <a:solidFill>
                  <a:schemeClr val="tx1"/>
                </a:solidFill>
              </a:rPr>
              <a:t>Journal of the atmospheric sciences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57</a:t>
            </a:r>
            <a:r>
              <a:rPr lang="en-US" sz="2400" dirty="0">
                <a:solidFill>
                  <a:schemeClr val="tx1"/>
                </a:solidFill>
              </a:rPr>
              <a:t>(2), pp.200-215.</a:t>
            </a:r>
          </a:p>
          <a:p>
            <a:r>
              <a:rPr lang="en-US" sz="2400" dirty="0">
                <a:solidFill>
                  <a:schemeClr val="tx1"/>
                </a:solidFill>
              </a:rPr>
              <a:t>Covey, C.C. and Schubert, G., 1981. Mesoscale convection in the clouds of Venus. </a:t>
            </a:r>
            <a:r>
              <a:rPr lang="en-US" sz="2400" i="1" dirty="0">
                <a:solidFill>
                  <a:schemeClr val="tx1"/>
                </a:solidFill>
              </a:rPr>
              <a:t>Nature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290</a:t>
            </a:r>
            <a:r>
              <a:rPr lang="en-US" sz="2400" dirty="0">
                <a:solidFill>
                  <a:schemeClr val="tx1"/>
                </a:solidFill>
              </a:rPr>
              <a:t>(5801), pp.17-20.</a:t>
            </a:r>
          </a:p>
          <a:p>
            <a:r>
              <a:rPr lang="en-US" sz="2400" dirty="0">
                <a:solidFill>
                  <a:schemeClr val="tx1"/>
                </a:solidFill>
              </a:rPr>
              <a:t>Covey, C., Walterscheid, R.L. and Schubert, G., 1986. Dissipative tides: Application to Venus' lower atmosphere. </a:t>
            </a:r>
            <a:r>
              <a:rPr lang="en-US" sz="2400" i="1" dirty="0">
                <a:solidFill>
                  <a:schemeClr val="tx1"/>
                </a:solidFill>
              </a:rPr>
              <a:t>Journal of Atmospheric Sciences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43</a:t>
            </a:r>
            <a:r>
              <a:rPr lang="en-US" sz="2400" dirty="0">
                <a:solidFill>
                  <a:schemeClr val="tx1"/>
                </a:solidFill>
              </a:rPr>
              <a:t>(24), pp.3273-3278.</a:t>
            </a:r>
          </a:p>
          <a:p>
            <a:r>
              <a:rPr lang="en-US" sz="2400" dirty="0">
                <a:solidFill>
                  <a:schemeClr val="tx1"/>
                </a:solidFill>
              </a:rPr>
              <a:t>Del </a:t>
            </a:r>
            <a:r>
              <a:rPr lang="en-US" sz="2400" dirty="0" err="1">
                <a:solidFill>
                  <a:schemeClr val="tx1"/>
                </a:solidFill>
              </a:rPr>
              <a:t>Genio</a:t>
            </a:r>
            <a:r>
              <a:rPr lang="en-US" sz="2400" dirty="0">
                <a:solidFill>
                  <a:schemeClr val="tx1"/>
                </a:solidFill>
              </a:rPr>
              <a:t>, A.D., Schubert, G. and Straus, J.M., 1979. Acoustic-gravity waves in the thermosphere of Venus. </a:t>
            </a:r>
            <a:r>
              <a:rPr lang="en-US" sz="2400" i="1" dirty="0">
                <a:solidFill>
                  <a:schemeClr val="tx1"/>
                </a:solidFill>
              </a:rPr>
              <a:t>Icarus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39</a:t>
            </a:r>
            <a:r>
              <a:rPr lang="en-US" sz="2400" dirty="0">
                <a:solidFill>
                  <a:schemeClr val="tx1"/>
                </a:solidFill>
              </a:rPr>
              <a:t>(3), pp.401-417.</a:t>
            </a:r>
          </a:p>
          <a:p>
            <a:r>
              <a:rPr lang="en-US" sz="2400" dirty="0">
                <a:solidFill>
                  <a:schemeClr val="tx1"/>
                </a:solidFill>
              </a:rPr>
              <a:t>Fukuhara, T., </a:t>
            </a:r>
            <a:r>
              <a:rPr lang="en-US" sz="2400" dirty="0" err="1">
                <a:solidFill>
                  <a:schemeClr val="tx1"/>
                </a:solidFill>
              </a:rPr>
              <a:t>Futaguchi</a:t>
            </a:r>
            <a:r>
              <a:rPr lang="en-US" sz="2400" dirty="0">
                <a:solidFill>
                  <a:schemeClr val="tx1"/>
                </a:solidFill>
              </a:rPr>
              <a:t>, M., Hashimoto, G. </a:t>
            </a:r>
            <a:r>
              <a:rPr lang="en-US" sz="2400" i="1" dirty="0">
                <a:solidFill>
                  <a:schemeClr val="tx1"/>
                </a:solidFill>
              </a:rPr>
              <a:t>et al.</a:t>
            </a:r>
            <a:r>
              <a:rPr lang="en-US" sz="2400" dirty="0">
                <a:solidFill>
                  <a:schemeClr val="tx1"/>
                </a:solidFill>
              </a:rPr>
              <a:t> Large stationary gravity wave in the atmosphere of Venus. </a:t>
            </a:r>
            <a:r>
              <a:rPr lang="en-US" sz="2400" i="1" dirty="0">
                <a:solidFill>
                  <a:schemeClr val="tx1"/>
                </a:solidFill>
              </a:rPr>
              <a:t>Nature </a:t>
            </a:r>
            <a:r>
              <a:rPr lang="en-US" sz="2400" i="1" dirty="0" err="1">
                <a:solidFill>
                  <a:schemeClr val="tx1"/>
                </a:solidFill>
              </a:rPr>
              <a:t>Geosci</a:t>
            </a:r>
            <a:r>
              <a:rPr lang="en-US" sz="2400" dirty="0">
                <a:solidFill>
                  <a:schemeClr val="tx1"/>
                </a:solidFill>
              </a:rPr>
              <a:t> </a:t>
            </a:r>
            <a:r>
              <a:rPr lang="en-US" sz="2400" b="1" dirty="0">
                <a:solidFill>
                  <a:schemeClr val="tx1"/>
                </a:solidFill>
              </a:rPr>
              <a:t>10</a:t>
            </a:r>
            <a:r>
              <a:rPr lang="en-US" sz="2400" dirty="0">
                <a:solidFill>
                  <a:schemeClr val="tx1"/>
                </a:solidFill>
              </a:rPr>
              <a:t>, 85–88 (2017). https://</a:t>
            </a:r>
            <a:r>
              <a:rPr lang="en-US" sz="2400" dirty="0" err="1">
                <a:solidFill>
                  <a:schemeClr val="tx1"/>
                </a:solidFill>
              </a:rPr>
              <a:t>doi.org</a:t>
            </a:r>
            <a:r>
              <a:rPr lang="en-US" sz="2400" dirty="0">
                <a:solidFill>
                  <a:schemeClr val="tx1"/>
                </a:solidFill>
              </a:rPr>
              <a:t>/10.1038/ngeo2873</a:t>
            </a:r>
          </a:p>
          <a:p>
            <a:r>
              <a:rPr lang="en-US" sz="2400" dirty="0">
                <a:solidFill>
                  <a:schemeClr val="tx1"/>
                </a:solidFill>
              </a:rPr>
              <a:t>Hollingsworth, J.L., Young, R.E., Schubert, G., Covey, C. and Grossman, A.S., 2007. A simple‐physics global circulation model for Venus: Sensitivity assessments of atmospheric </a:t>
            </a:r>
            <a:r>
              <a:rPr lang="en-US" sz="2400" dirty="0" err="1">
                <a:solidFill>
                  <a:schemeClr val="tx1"/>
                </a:solidFill>
              </a:rPr>
              <a:t>superrotation</a:t>
            </a:r>
            <a:r>
              <a:rPr lang="en-US" sz="2400" dirty="0">
                <a:solidFill>
                  <a:schemeClr val="tx1"/>
                </a:solidFill>
              </a:rPr>
              <a:t>. </a:t>
            </a:r>
            <a:r>
              <a:rPr lang="en-US" sz="2400" i="1" dirty="0">
                <a:solidFill>
                  <a:schemeClr val="tx1"/>
                </a:solidFill>
              </a:rPr>
              <a:t>Geophysical research letters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34</a:t>
            </a:r>
            <a:r>
              <a:rPr lang="en-US" sz="2400" dirty="0">
                <a:solidFill>
                  <a:schemeClr val="tx1"/>
                </a:solidFill>
              </a:rPr>
              <a:t>(5).</a:t>
            </a:r>
          </a:p>
          <a:p>
            <a:r>
              <a:rPr lang="en-US" sz="2400" dirty="0" err="1">
                <a:solidFill>
                  <a:schemeClr val="tx1"/>
                </a:solidFill>
              </a:rPr>
              <a:t>Lebonnois</a:t>
            </a:r>
            <a:r>
              <a:rPr lang="en-US" sz="2400" dirty="0">
                <a:solidFill>
                  <a:schemeClr val="tx1"/>
                </a:solidFill>
              </a:rPr>
              <a:t>, S., Covey, C., Grossman, A., Parish, H., Schubert, G., Walterscheid, R., Lauritzen, P. and Jablonowski, C., 2012. Angular momentum budget in General Circulation Models of </a:t>
            </a:r>
            <a:r>
              <a:rPr lang="en-US" sz="2400" dirty="0" err="1">
                <a:solidFill>
                  <a:schemeClr val="tx1"/>
                </a:solidFill>
              </a:rPr>
              <a:t>superrotating</a:t>
            </a:r>
            <a:r>
              <a:rPr lang="en-US" sz="2400" dirty="0">
                <a:solidFill>
                  <a:schemeClr val="tx1"/>
                </a:solidFill>
              </a:rPr>
              <a:t> atmospheres: A critical diagnostic. </a:t>
            </a:r>
            <a:r>
              <a:rPr lang="en-US" sz="2400" i="1" dirty="0">
                <a:solidFill>
                  <a:schemeClr val="tx1"/>
                </a:solidFill>
              </a:rPr>
              <a:t>Journal of Geophysical Research: Planets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117</a:t>
            </a:r>
            <a:r>
              <a:rPr lang="en-US" sz="2400" dirty="0">
                <a:solidFill>
                  <a:schemeClr val="tx1"/>
                </a:solidFill>
              </a:rPr>
              <a:t>(E12).</a:t>
            </a:r>
          </a:p>
          <a:p>
            <a:r>
              <a:rPr lang="en-US" sz="2400" dirty="0">
                <a:solidFill>
                  <a:schemeClr val="tx1"/>
                </a:solidFill>
              </a:rPr>
              <a:t>Navarro, T., Schubert, G. and </a:t>
            </a:r>
            <a:r>
              <a:rPr lang="en-US" sz="2400" dirty="0" err="1">
                <a:solidFill>
                  <a:schemeClr val="tx1"/>
                </a:solidFill>
              </a:rPr>
              <a:t>Lebonnois</a:t>
            </a:r>
            <a:r>
              <a:rPr lang="en-US" sz="2400" dirty="0">
                <a:solidFill>
                  <a:schemeClr val="tx1"/>
                </a:solidFill>
              </a:rPr>
              <a:t>, S., 2018. Atmospheric mountain wave generation on Venus and its influence on the solid planet’s rotation rate. </a:t>
            </a:r>
            <a:r>
              <a:rPr lang="en-US" sz="2400" i="1" dirty="0">
                <a:solidFill>
                  <a:schemeClr val="tx1"/>
                </a:solidFill>
              </a:rPr>
              <a:t>Nature Geoscience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11</a:t>
            </a:r>
            <a:r>
              <a:rPr lang="en-US" sz="2400" dirty="0">
                <a:solidFill>
                  <a:schemeClr val="tx1"/>
                </a:solidFill>
              </a:rPr>
              <a:t>(7), pp.487-491.</a:t>
            </a:r>
          </a:p>
          <a:p>
            <a:r>
              <a:rPr lang="en-US" sz="2400" dirty="0">
                <a:solidFill>
                  <a:schemeClr val="tx1"/>
                </a:solidFill>
              </a:rPr>
              <a:t>Oberhaus, D., Prada, L., Boisvert, L., Stockton, N., Fong, G., &amp; Catlin, C. (2018). </a:t>
            </a:r>
            <a:r>
              <a:rPr lang="en-US" sz="2400" i="1" dirty="0">
                <a:solidFill>
                  <a:schemeClr val="tx1"/>
                </a:solidFill>
              </a:rPr>
              <a:t>The atmosphere of Venus is so thick it pushes on mountains to change how fast the planet spins</a:t>
            </a:r>
            <a:r>
              <a:rPr lang="en-US" sz="2400" dirty="0">
                <a:solidFill>
                  <a:schemeClr val="tx1"/>
                </a:solidFill>
              </a:rPr>
              <a:t>. VICE. https://</a:t>
            </a:r>
            <a:r>
              <a:rPr lang="en-US" sz="2400" dirty="0" err="1">
                <a:solidFill>
                  <a:schemeClr val="tx1"/>
                </a:solidFill>
              </a:rPr>
              <a:t>www.vice.com</a:t>
            </a:r>
            <a:r>
              <a:rPr lang="en-US" sz="2400" dirty="0">
                <a:solidFill>
                  <a:schemeClr val="tx1"/>
                </a:solidFill>
              </a:rPr>
              <a:t>/</a:t>
            </a:r>
            <a:r>
              <a:rPr lang="en-US" sz="2400" dirty="0" err="1">
                <a:solidFill>
                  <a:schemeClr val="tx1"/>
                </a:solidFill>
              </a:rPr>
              <a:t>en</a:t>
            </a:r>
            <a:r>
              <a:rPr lang="en-US" sz="2400" dirty="0">
                <a:solidFill>
                  <a:schemeClr val="tx1"/>
                </a:solidFill>
              </a:rPr>
              <a:t>/article/</a:t>
            </a:r>
            <a:r>
              <a:rPr lang="en-US" sz="2400" dirty="0" err="1">
                <a:solidFill>
                  <a:schemeClr val="tx1"/>
                </a:solidFill>
              </a:rPr>
              <a:t>venus</a:t>
            </a:r>
            <a:r>
              <a:rPr lang="en-US" sz="2400" dirty="0">
                <a:solidFill>
                  <a:schemeClr val="tx1"/>
                </a:solidFill>
              </a:rPr>
              <a:t>-atmosphere-is-so-thick-it-moves-mountains/ </a:t>
            </a:r>
          </a:p>
          <a:p>
            <a:r>
              <a:rPr lang="en-US" sz="2400" dirty="0">
                <a:solidFill>
                  <a:schemeClr val="tx1"/>
                </a:solidFill>
              </a:rPr>
              <a:t>Schubert, G. and Whitehead, J.A., 1969. Moving flame experiment with liquid mercury: Possible implications for the Venus atmosphere. </a:t>
            </a:r>
            <a:r>
              <a:rPr lang="en-US" sz="2400" i="1" dirty="0">
                <a:solidFill>
                  <a:schemeClr val="tx1"/>
                </a:solidFill>
              </a:rPr>
              <a:t>Science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163</a:t>
            </a:r>
            <a:r>
              <a:rPr lang="en-US" sz="2400" dirty="0">
                <a:solidFill>
                  <a:schemeClr val="tx1"/>
                </a:solidFill>
              </a:rPr>
              <a:t>(3862), pp.71-72.</a:t>
            </a:r>
          </a:p>
          <a:p>
            <a:r>
              <a:rPr lang="en-US" sz="2400" dirty="0">
                <a:solidFill>
                  <a:schemeClr val="tx1"/>
                </a:solidFill>
              </a:rPr>
              <a:t>Schubert, G., and R. E. Young, 1970: The 4-Day Venus Circulation Driven by Periodic Thermal Forcing. </a:t>
            </a:r>
            <a:r>
              <a:rPr lang="en-US" sz="2400" i="1" dirty="0">
                <a:solidFill>
                  <a:schemeClr val="tx1"/>
                </a:solidFill>
              </a:rPr>
              <a:t>J. Atmos. Sci.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b="1" dirty="0">
                <a:solidFill>
                  <a:schemeClr val="tx1"/>
                </a:solidFill>
              </a:rPr>
              <a:t>27</a:t>
            </a:r>
            <a:r>
              <a:rPr lang="en-US" sz="2400" dirty="0">
                <a:solidFill>
                  <a:schemeClr val="tx1"/>
                </a:solidFill>
              </a:rPr>
              <a:t>, 523–528, </a:t>
            </a:r>
            <a:r>
              <a:rPr lang="en-US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https://doi.org/10.1175/1520-0469(1970)027&lt;0523:TDVCDB&gt;2.0.CO;2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r>
              <a:rPr lang="en-US" sz="2400" dirty="0">
                <a:solidFill>
                  <a:schemeClr val="tx1"/>
                </a:solidFill>
              </a:rPr>
              <a:t>Schubert, G., et al., 1980, Structure and circulation of the Venus atmosphere, J. Geophys. Res., 85(A13), 8007–8025, doi:10.1029/JA085iA13p08007.</a:t>
            </a:r>
          </a:p>
          <a:p>
            <a:r>
              <a:rPr lang="en-US" sz="2400" dirty="0">
                <a:solidFill>
                  <a:schemeClr val="tx1"/>
                </a:solidFill>
              </a:rPr>
              <a:t>Schubert, G.,1983, General circulation and the dynamical state of the Venus atmosphere. Venus 681–765., </a:t>
            </a:r>
            <a:r>
              <a:rPr lang="en-US" sz="24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https://ui.adsabs.harvard.edu/abs/1983vens.book..681S</a:t>
            </a:r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Schubert, G. and Walterscheid, R.L., 1984. Propagation of small-scale acoustic-gravity waves in the Venus atmosphere. </a:t>
            </a:r>
            <a:r>
              <a:rPr lang="en-US" sz="2400" i="1" dirty="0">
                <a:solidFill>
                  <a:schemeClr val="tx1"/>
                </a:solidFill>
              </a:rPr>
              <a:t>Journal of Atmospheric Sciences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41</a:t>
            </a:r>
            <a:r>
              <a:rPr lang="en-US" sz="2400" dirty="0">
                <a:solidFill>
                  <a:schemeClr val="tx1"/>
                </a:solidFill>
              </a:rPr>
              <a:t>(7), pp.1202-1213.</a:t>
            </a:r>
          </a:p>
          <a:p>
            <a:r>
              <a:rPr lang="en-US" sz="2400" dirty="0">
                <a:solidFill>
                  <a:schemeClr val="tx1"/>
                </a:solidFill>
              </a:rPr>
              <a:t>Schubert, G. (2019). Reminiscences of my life in science. </a:t>
            </a:r>
            <a:r>
              <a:rPr lang="en-US" sz="2400" i="1" dirty="0">
                <a:solidFill>
                  <a:schemeClr val="tx1"/>
                </a:solidFill>
              </a:rPr>
              <a:t>Research in Astronomy and Astrophysics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i="1" dirty="0">
                <a:solidFill>
                  <a:schemeClr val="tx1"/>
                </a:solidFill>
              </a:rPr>
              <a:t>19</a:t>
            </a:r>
            <a:r>
              <a:rPr lang="en-US" sz="2400" dirty="0">
                <a:solidFill>
                  <a:schemeClr val="tx1"/>
                </a:solidFill>
              </a:rPr>
              <a:t>(4), 050. https://</a:t>
            </a:r>
            <a:r>
              <a:rPr lang="en-US" sz="2400" dirty="0" err="1">
                <a:solidFill>
                  <a:schemeClr val="tx1"/>
                </a:solidFill>
              </a:rPr>
              <a:t>doi.org</a:t>
            </a:r>
            <a:r>
              <a:rPr lang="en-US" sz="2400" dirty="0">
                <a:solidFill>
                  <a:schemeClr val="tx1"/>
                </a:solidFill>
              </a:rPr>
              <a:t>/10.1088/1674-4527/19/4/50 </a:t>
            </a:r>
          </a:p>
          <a:p>
            <a:r>
              <a:rPr lang="en-US" sz="2400" dirty="0">
                <a:solidFill>
                  <a:schemeClr val="tx1"/>
                </a:solidFill>
              </a:rPr>
              <a:t>Seiff, A., Kirk, D.B., Young, R.E., Blanchard, R.C., Findlay, J.T., Kelly, G.M. and Sommer, S.C., 1980. Measurements of thermal structure and thermal contrasts in the atmosphere of Venus and related dynamical observations: Results from the four Pioneer Venus probes. </a:t>
            </a:r>
            <a:r>
              <a:rPr lang="en-US" sz="2400" i="1" dirty="0">
                <a:solidFill>
                  <a:schemeClr val="tx1"/>
                </a:solidFill>
              </a:rPr>
              <a:t>Journal of Geophysical Research: Space Physics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85</a:t>
            </a:r>
            <a:r>
              <a:rPr lang="en-US" sz="2400" dirty="0">
                <a:solidFill>
                  <a:schemeClr val="tx1"/>
                </a:solidFill>
              </a:rPr>
              <a:t>(A13), pp.7903-7933.</a:t>
            </a:r>
          </a:p>
          <a:p>
            <a:r>
              <a:rPr lang="en-US" sz="2400" dirty="0">
                <a:solidFill>
                  <a:schemeClr val="tx1"/>
                </a:solidFill>
              </a:rPr>
              <a:t>Seiff, A., Kirk, D.B., Knight, T.C., Mihalov, J.D., Blanchard, R.C., Young, R.E., Schubert, G., Von Zahn, U., </a:t>
            </a:r>
            <a:r>
              <a:rPr lang="en-US" sz="2400" dirty="0" err="1">
                <a:solidFill>
                  <a:schemeClr val="tx1"/>
                </a:solidFill>
              </a:rPr>
              <a:t>Lehmacher</a:t>
            </a:r>
            <a:r>
              <a:rPr lang="en-US" sz="2400" dirty="0">
                <a:solidFill>
                  <a:schemeClr val="tx1"/>
                </a:solidFill>
              </a:rPr>
              <a:t>, G., Milos, F.S. and Wang, J., 1996. Structure of the atmosphere of Jupiter: Galileo probe measurements. </a:t>
            </a:r>
            <a:r>
              <a:rPr lang="en-US" sz="2400" i="1" dirty="0">
                <a:solidFill>
                  <a:schemeClr val="tx1"/>
                </a:solidFill>
              </a:rPr>
              <a:t>Science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272</a:t>
            </a:r>
            <a:r>
              <a:rPr lang="en-US" sz="2400" dirty="0">
                <a:solidFill>
                  <a:schemeClr val="tx1"/>
                </a:solidFill>
              </a:rPr>
              <a:t>(5263), pp.844-845.</a:t>
            </a:r>
          </a:p>
          <a:p>
            <a:r>
              <a:rPr lang="en-US" sz="2400" dirty="0">
                <a:solidFill>
                  <a:schemeClr val="tx1"/>
                </a:solidFill>
              </a:rPr>
              <a:t>Sun, Z.P., Schubert, G. and </a:t>
            </a:r>
            <a:r>
              <a:rPr lang="en-US" sz="2400" dirty="0" err="1">
                <a:solidFill>
                  <a:schemeClr val="tx1"/>
                </a:solidFill>
              </a:rPr>
              <a:t>Glatzmaier</a:t>
            </a:r>
            <a:r>
              <a:rPr lang="en-US" sz="2400" dirty="0">
                <a:solidFill>
                  <a:schemeClr val="tx1"/>
                </a:solidFill>
              </a:rPr>
              <a:t>, G.A., 1993. Banded surface flow maintained by convection in a model of the rapidly rotating giant planets. </a:t>
            </a:r>
            <a:r>
              <a:rPr lang="en-US" sz="2400" i="1" dirty="0">
                <a:solidFill>
                  <a:schemeClr val="tx1"/>
                </a:solidFill>
              </a:rPr>
              <a:t>Science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260</a:t>
            </a:r>
            <a:r>
              <a:rPr lang="en-US" sz="2400" dirty="0">
                <a:solidFill>
                  <a:schemeClr val="tx1"/>
                </a:solidFill>
              </a:rPr>
              <a:t>(5108), pp.661-664.</a:t>
            </a:r>
          </a:p>
          <a:p>
            <a:r>
              <a:rPr lang="en-US" sz="2400" dirty="0">
                <a:solidFill>
                  <a:schemeClr val="tx1"/>
                </a:solidFill>
              </a:rPr>
              <a:t>Walterscheid, R.L., Schubert, G., Newman, M. and Kliore, A.J., 1985. Zonal winds and the angular momentum balance of Venus’ atmosphere within and above the clouds. </a:t>
            </a:r>
            <a:r>
              <a:rPr lang="en-US" sz="2400" i="1" dirty="0">
                <a:solidFill>
                  <a:schemeClr val="tx1"/>
                </a:solidFill>
              </a:rPr>
              <a:t>Journal of Atmospheric Sciences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42</a:t>
            </a:r>
            <a:r>
              <a:rPr lang="en-US" sz="2400" dirty="0">
                <a:solidFill>
                  <a:schemeClr val="tx1"/>
                </a:solidFill>
              </a:rPr>
              <a:t>(19), pp.1982-1990.</a:t>
            </a:r>
          </a:p>
          <a:p>
            <a:r>
              <a:rPr lang="en-US" sz="2400" dirty="0">
                <a:solidFill>
                  <a:schemeClr val="tx1"/>
                </a:solidFill>
              </a:rPr>
              <a:t>Young, R.E., Walterscheid, R.L., Schubert, G., Seiff, A., Linkin, V.M. and Lipatov, A.N., 1987. Characteristics of gravity waves generated by surface topography on Venus: Comparison with the VEGA balloon results. </a:t>
            </a:r>
            <a:r>
              <a:rPr lang="en-US" sz="2400" i="1" dirty="0">
                <a:solidFill>
                  <a:schemeClr val="tx1"/>
                </a:solidFill>
              </a:rPr>
              <a:t>Journal of Atmospheric Sciences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44</a:t>
            </a:r>
            <a:r>
              <a:rPr lang="en-US" sz="2400" dirty="0">
                <a:solidFill>
                  <a:schemeClr val="tx1"/>
                </a:solidFill>
              </a:rPr>
              <a:t>(18), pp.2628-2639.</a:t>
            </a:r>
          </a:p>
          <a:p>
            <a:r>
              <a:rPr lang="en-US" sz="2400" dirty="0">
                <a:solidFill>
                  <a:schemeClr val="tx1"/>
                </a:solidFill>
              </a:rPr>
              <a:t>Young, R.E., Walterscheid, R.L., Schubert, G., Pfister, L., Houben, H. and </a:t>
            </a:r>
            <a:r>
              <a:rPr lang="en-US" sz="2400" dirty="0" err="1">
                <a:solidFill>
                  <a:schemeClr val="tx1"/>
                </a:solidFill>
              </a:rPr>
              <a:t>Bindschadler</a:t>
            </a:r>
            <a:r>
              <a:rPr lang="en-US" sz="2400" dirty="0">
                <a:solidFill>
                  <a:schemeClr val="tx1"/>
                </a:solidFill>
              </a:rPr>
              <a:t>, D.L., 1994. Characteristics of finite amplitude stationary gravity waves in the atmosphere of Venus. </a:t>
            </a:r>
            <a:r>
              <a:rPr lang="en-US" sz="2400" i="1" dirty="0">
                <a:solidFill>
                  <a:schemeClr val="tx1"/>
                </a:solidFill>
              </a:rPr>
              <a:t>Journal of Atmospheric Sciences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51</a:t>
            </a:r>
            <a:r>
              <a:rPr lang="en-US" sz="2400" dirty="0">
                <a:solidFill>
                  <a:schemeClr val="tx1"/>
                </a:solidFill>
              </a:rPr>
              <a:t>(13), pp.1857-1875.</a:t>
            </a:r>
          </a:p>
          <a:p>
            <a:r>
              <a:rPr lang="en-US" sz="2400" dirty="0">
                <a:solidFill>
                  <a:schemeClr val="tx1"/>
                </a:solidFill>
              </a:rPr>
              <a:t>Zhang, K. and Schubert, G., 1996. Penetrative convection and zonal flow on Jupiter. </a:t>
            </a:r>
            <a:r>
              <a:rPr lang="en-US" sz="2400" i="1" dirty="0">
                <a:solidFill>
                  <a:schemeClr val="tx1"/>
                </a:solidFill>
              </a:rPr>
              <a:t>Science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273</a:t>
            </a:r>
            <a:r>
              <a:rPr lang="en-US" sz="2400" dirty="0">
                <a:solidFill>
                  <a:schemeClr val="tx1"/>
                </a:solidFill>
              </a:rPr>
              <a:t>(5277), pp.941-943.</a:t>
            </a:r>
          </a:p>
          <a:p>
            <a:r>
              <a:rPr lang="en-US" sz="2400" dirty="0">
                <a:solidFill>
                  <a:schemeClr val="tx1"/>
                </a:solidFill>
              </a:rPr>
              <a:t>Zhang, K., Kong, D. and Schubert, G., 2017. Shape, internal structure, zonal winds, and gravitational field of rapidly rotating Jupiter-like planets. </a:t>
            </a:r>
            <a:r>
              <a:rPr lang="en-US" sz="2400" i="1" dirty="0">
                <a:solidFill>
                  <a:schemeClr val="tx1"/>
                </a:solidFill>
              </a:rPr>
              <a:t>Annual Review of Earth and Planetary Sciences</a:t>
            </a:r>
            <a:r>
              <a:rPr lang="en-US" sz="2400" dirty="0">
                <a:solidFill>
                  <a:schemeClr val="tx1"/>
                </a:solidFill>
              </a:rPr>
              <a:t>, </a:t>
            </a:r>
            <a:r>
              <a:rPr lang="en-US" sz="2400" i="1" dirty="0">
                <a:solidFill>
                  <a:schemeClr val="tx1"/>
                </a:solidFill>
              </a:rPr>
              <a:t>45</a:t>
            </a:r>
            <a:r>
              <a:rPr lang="en-US" sz="2400" dirty="0">
                <a:solidFill>
                  <a:schemeClr val="tx1"/>
                </a:solidFill>
              </a:rPr>
              <a:t>, pp.419-446.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838436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>
          <a:extLst>
            <a:ext uri="{FF2B5EF4-FFF2-40B4-BE49-F238E27FC236}">
              <a16:creationId xmlns:a16="http://schemas.microsoft.com/office/drawing/2014/main" id="{B3C6BD18-58B3-42D4-6905-B79C84CB7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C14D017-CC18-AA78-0752-7D6E0AF82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761206"/>
            <a:ext cx="10026650" cy="655637"/>
          </a:xfrm>
        </p:spPr>
        <p:txBody>
          <a:bodyPr vert="horz" lIns="0" tIns="0" rIns="0" bIns="0" rtlCol="0" anchor="t" anchorCtr="0">
            <a:normAutofit/>
          </a:bodyPr>
          <a:lstStyle/>
          <a:p>
            <a:pPr algn="ctr"/>
            <a:r>
              <a:rPr lang="en-US" b="1" kern="1200" spc="400" baseline="0" dirty="0">
                <a:latin typeface="Roboto SemiBold" panose="02000000000000000000" pitchFamily="2" charset="0"/>
                <a:ea typeface="Roboto SemiBold" panose="02000000000000000000" pitchFamily="2" charset="0"/>
              </a:rPr>
              <a:t>Scientific Pillars Of Jerry</a:t>
            </a:r>
          </a:p>
        </p:txBody>
      </p:sp>
      <p:graphicFrame>
        <p:nvGraphicFramePr>
          <p:cNvPr id="8" name="TextBox 4">
            <a:extLst>
              <a:ext uri="{FF2B5EF4-FFF2-40B4-BE49-F238E27FC236}">
                <a16:creationId xmlns:a16="http://schemas.microsoft.com/office/drawing/2014/main" id="{4E134E26-8DC2-D74C-A196-54E4C0F2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5838835"/>
              </p:ext>
            </p:extLst>
          </p:nvPr>
        </p:nvGraphicFramePr>
        <p:xfrm>
          <a:off x="1079500" y="1790700"/>
          <a:ext cx="10026650" cy="3978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Freeform 1">
            <a:extLst>
              <a:ext uri="{FF2B5EF4-FFF2-40B4-BE49-F238E27FC236}">
                <a16:creationId xmlns:a16="http://schemas.microsoft.com/office/drawing/2014/main" id="{B9008660-74C4-EB66-8890-1E7F46C90326}"/>
              </a:ext>
            </a:extLst>
          </p:cNvPr>
          <p:cNvSpPr/>
          <p:nvPr/>
        </p:nvSpPr>
        <p:spPr>
          <a:xfrm flipV="1">
            <a:off x="2912995" y="1269624"/>
            <a:ext cx="6366009" cy="54622"/>
          </a:xfrm>
          <a:custGeom>
            <a:avLst/>
            <a:gdLst>
              <a:gd name="csX0" fmla="*/ 0 w 4709160"/>
              <a:gd name="csY0" fmla="*/ 99060 h 114315"/>
              <a:gd name="csX1" fmla="*/ 647700 w 4709160"/>
              <a:gd name="csY1" fmla="*/ 0 h 114315"/>
              <a:gd name="csX2" fmla="*/ 1280160 w 4709160"/>
              <a:gd name="csY2" fmla="*/ 99060 h 114315"/>
              <a:gd name="csX3" fmla="*/ 1905000 w 4709160"/>
              <a:gd name="csY3" fmla="*/ 22860 h 114315"/>
              <a:gd name="csX4" fmla="*/ 2552700 w 4709160"/>
              <a:gd name="csY4" fmla="*/ 114300 h 114315"/>
              <a:gd name="csX5" fmla="*/ 3147060 w 4709160"/>
              <a:gd name="csY5" fmla="*/ 30480 h 114315"/>
              <a:gd name="csX6" fmla="*/ 3733800 w 4709160"/>
              <a:gd name="csY6" fmla="*/ 114300 h 114315"/>
              <a:gd name="csX7" fmla="*/ 4221480 w 4709160"/>
              <a:gd name="csY7" fmla="*/ 38100 h 114315"/>
              <a:gd name="csX8" fmla="*/ 4709160 w 4709160"/>
              <a:gd name="csY8" fmla="*/ 114300 h 114315"/>
              <a:gd name="csX9" fmla="*/ 4709160 w 4709160"/>
              <a:gd name="csY9" fmla="*/ 114300 h 1143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4709160" h="114315">
                <a:moveTo>
                  <a:pt x="0" y="99060"/>
                </a:moveTo>
                <a:cubicBezTo>
                  <a:pt x="217170" y="49530"/>
                  <a:pt x="434340" y="0"/>
                  <a:pt x="647700" y="0"/>
                </a:cubicBezTo>
                <a:cubicBezTo>
                  <a:pt x="861060" y="0"/>
                  <a:pt x="1070610" y="95250"/>
                  <a:pt x="1280160" y="99060"/>
                </a:cubicBezTo>
                <a:cubicBezTo>
                  <a:pt x="1489710" y="102870"/>
                  <a:pt x="1692910" y="20320"/>
                  <a:pt x="1905000" y="22860"/>
                </a:cubicBezTo>
                <a:cubicBezTo>
                  <a:pt x="2117090" y="25400"/>
                  <a:pt x="2345690" y="113030"/>
                  <a:pt x="2552700" y="114300"/>
                </a:cubicBezTo>
                <a:cubicBezTo>
                  <a:pt x="2759710" y="115570"/>
                  <a:pt x="2950210" y="30480"/>
                  <a:pt x="3147060" y="30480"/>
                </a:cubicBezTo>
                <a:cubicBezTo>
                  <a:pt x="3343910" y="30480"/>
                  <a:pt x="3554730" y="113030"/>
                  <a:pt x="3733800" y="114300"/>
                </a:cubicBezTo>
                <a:cubicBezTo>
                  <a:pt x="3912870" y="115570"/>
                  <a:pt x="4058920" y="38100"/>
                  <a:pt x="4221480" y="38100"/>
                </a:cubicBezTo>
                <a:cubicBezTo>
                  <a:pt x="4384040" y="38100"/>
                  <a:pt x="4709160" y="114300"/>
                  <a:pt x="4709160" y="114300"/>
                </a:cubicBezTo>
                <a:lnTo>
                  <a:pt x="4709160" y="114300"/>
                </a:lnTo>
              </a:path>
            </a:pathLst>
          </a:custGeom>
          <a:noFill/>
          <a:ln w="381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897367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4BD40-1473-25BA-8920-45B763E89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096" y="366383"/>
            <a:ext cx="5373759" cy="655637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latin typeface="Roboto SemiBold" panose="02000000000000000000" pitchFamily="2" charset="0"/>
                <a:ea typeface="Roboto SemiBold" panose="02000000000000000000" pitchFamily="2" charset="0"/>
              </a:rPr>
              <a:t>Venus </a:t>
            </a:r>
            <a:r>
              <a:rPr lang="en-US" b="1" dirty="0" err="1">
                <a:latin typeface="Roboto SemiBold" panose="02000000000000000000" pitchFamily="2" charset="0"/>
                <a:ea typeface="Roboto SemiBold" panose="02000000000000000000" pitchFamily="2" charset="0"/>
              </a:rPr>
              <a:t>Superrotation</a:t>
            </a:r>
            <a:r>
              <a:rPr lang="en-US" b="1" dirty="0">
                <a:latin typeface="Roboto SemiBold" panose="02000000000000000000" pitchFamily="2" charset="0"/>
                <a:ea typeface="Roboto SemiBold" panose="02000000000000000000" pitchFamily="2" charset="0"/>
              </a:rPr>
              <a:t>: </a:t>
            </a:r>
            <a:br>
              <a:rPr lang="en-US" b="1" dirty="0">
                <a:latin typeface="Roboto SemiBold" panose="02000000000000000000" pitchFamily="2" charset="0"/>
                <a:ea typeface="Roboto SemiBold" panose="02000000000000000000" pitchFamily="2" charset="0"/>
              </a:rPr>
            </a:br>
            <a:r>
              <a:rPr lang="en-US" b="1" dirty="0">
                <a:latin typeface="Roboto SemiBold" panose="02000000000000000000" pitchFamily="2" charset="0"/>
                <a:ea typeface="Roboto SemiBold" panose="02000000000000000000" pitchFamily="2" charset="0"/>
              </a:rPr>
              <a:t>The Moving Flame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72A4E-C4AE-747A-EB98-76E02C9EFF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868487"/>
            <a:ext cx="6006353" cy="39782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Schubert and Whitehead (1969)</a:t>
            </a:r>
          </a:p>
          <a:p>
            <a:r>
              <a:rPr lang="en-US" dirty="0">
                <a:solidFill>
                  <a:srgbClr val="FFFFFF"/>
                </a:solidFill>
              </a:rPr>
              <a:t>Schubert and Young (1970)</a:t>
            </a:r>
          </a:p>
          <a:p>
            <a:r>
              <a:rPr lang="en-US" dirty="0">
                <a:solidFill>
                  <a:srgbClr val="FFFFFF"/>
                </a:solidFill>
              </a:rPr>
              <a:t>Schubert et al. (1980)</a:t>
            </a:r>
          </a:p>
          <a:p>
            <a:r>
              <a:rPr lang="en-US" dirty="0">
                <a:solidFill>
                  <a:srgbClr val="FFFFFF"/>
                </a:solidFill>
              </a:rPr>
              <a:t>Schubert (1983)</a:t>
            </a:r>
          </a:p>
          <a:p>
            <a:r>
              <a:rPr lang="en-US" dirty="0">
                <a:solidFill>
                  <a:srgbClr val="FFFFFF"/>
                </a:solidFill>
              </a:rPr>
              <a:t>Waltersheid et al. (1985)</a:t>
            </a:r>
          </a:p>
          <a:p>
            <a:r>
              <a:rPr lang="en-US" dirty="0">
                <a:solidFill>
                  <a:srgbClr val="FFFFFF"/>
                </a:solidFill>
              </a:rPr>
              <a:t>Covey et al. (1986)</a:t>
            </a:r>
          </a:p>
          <a:p>
            <a:r>
              <a:rPr lang="en-US" dirty="0">
                <a:solidFill>
                  <a:srgbClr val="FFFFFF"/>
                </a:solidFill>
              </a:rPr>
              <a:t>Hollingsworth et al. (2007)</a:t>
            </a:r>
          </a:p>
          <a:p>
            <a:r>
              <a:rPr lang="en-US" dirty="0">
                <a:solidFill>
                  <a:srgbClr val="FFFFFF"/>
                </a:solidFill>
              </a:rPr>
              <a:t>Lebonnois et al. (2012)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4429C1-3DBE-7710-96E2-8DFD02A15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3440" y="548664"/>
            <a:ext cx="5373760" cy="576067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7A9628-A108-40EC-8002-22708E725CA0}"/>
              </a:ext>
            </a:extLst>
          </p:cNvPr>
          <p:cNvSpPr txBox="1"/>
          <p:nvPr/>
        </p:nvSpPr>
        <p:spPr>
          <a:xfrm>
            <a:off x="10170439" y="6471899"/>
            <a:ext cx="18598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Credit: NASA, Pioneer Venus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94316919-8F3F-2E65-B2B2-5B65A3A40D63}"/>
              </a:ext>
            </a:extLst>
          </p:cNvPr>
          <p:cNvSpPr/>
          <p:nvPr/>
        </p:nvSpPr>
        <p:spPr>
          <a:xfrm flipV="1">
            <a:off x="694549" y="1400798"/>
            <a:ext cx="5201245" cy="54622"/>
          </a:xfrm>
          <a:custGeom>
            <a:avLst/>
            <a:gdLst>
              <a:gd name="csX0" fmla="*/ 0 w 4709160"/>
              <a:gd name="csY0" fmla="*/ 99060 h 114315"/>
              <a:gd name="csX1" fmla="*/ 647700 w 4709160"/>
              <a:gd name="csY1" fmla="*/ 0 h 114315"/>
              <a:gd name="csX2" fmla="*/ 1280160 w 4709160"/>
              <a:gd name="csY2" fmla="*/ 99060 h 114315"/>
              <a:gd name="csX3" fmla="*/ 1905000 w 4709160"/>
              <a:gd name="csY3" fmla="*/ 22860 h 114315"/>
              <a:gd name="csX4" fmla="*/ 2552700 w 4709160"/>
              <a:gd name="csY4" fmla="*/ 114300 h 114315"/>
              <a:gd name="csX5" fmla="*/ 3147060 w 4709160"/>
              <a:gd name="csY5" fmla="*/ 30480 h 114315"/>
              <a:gd name="csX6" fmla="*/ 3733800 w 4709160"/>
              <a:gd name="csY6" fmla="*/ 114300 h 114315"/>
              <a:gd name="csX7" fmla="*/ 4221480 w 4709160"/>
              <a:gd name="csY7" fmla="*/ 38100 h 114315"/>
              <a:gd name="csX8" fmla="*/ 4709160 w 4709160"/>
              <a:gd name="csY8" fmla="*/ 114300 h 114315"/>
              <a:gd name="csX9" fmla="*/ 4709160 w 4709160"/>
              <a:gd name="csY9" fmla="*/ 114300 h 1143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4709160" h="114315">
                <a:moveTo>
                  <a:pt x="0" y="99060"/>
                </a:moveTo>
                <a:cubicBezTo>
                  <a:pt x="217170" y="49530"/>
                  <a:pt x="434340" y="0"/>
                  <a:pt x="647700" y="0"/>
                </a:cubicBezTo>
                <a:cubicBezTo>
                  <a:pt x="861060" y="0"/>
                  <a:pt x="1070610" y="95250"/>
                  <a:pt x="1280160" y="99060"/>
                </a:cubicBezTo>
                <a:cubicBezTo>
                  <a:pt x="1489710" y="102870"/>
                  <a:pt x="1692910" y="20320"/>
                  <a:pt x="1905000" y="22860"/>
                </a:cubicBezTo>
                <a:cubicBezTo>
                  <a:pt x="2117090" y="25400"/>
                  <a:pt x="2345690" y="113030"/>
                  <a:pt x="2552700" y="114300"/>
                </a:cubicBezTo>
                <a:cubicBezTo>
                  <a:pt x="2759710" y="115570"/>
                  <a:pt x="2950210" y="30480"/>
                  <a:pt x="3147060" y="30480"/>
                </a:cubicBezTo>
                <a:cubicBezTo>
                  <a:pt x="3343910" y="30480"/>
                  <a:pt x="3554730" y="113030"/>
                  <a:pt x="3733800" y="114300"/>
                </a:cubicBezTo>
                <a:cubicBezTo>
                  <a:pt x="3912870" y="115570"/>
                  <a:pt x="4058920" y="38100"/>
                  <a:pt x="4221480" y="38100"/>
                </a:cubicBezTo>
                <a:cubicBezTo>
                  <a:pt x="4384040" y="38100"/>
                  <a:pt x="4709160" y="114300"/>
                  <a:pt x="4709160" y="114300"/>
                </a:cubicBezTo>
                <a:lnTo>
                  <a:pt x="4709160" y="114300"/>
                </a:lnTo>
              </a:path>
            </a:pathLst>
          </a:custGeom>
          <a:noFill/>
          <a:ln w="381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A2D4AF-618B-8255-2BE9-55A22FB1270A}"/>
              </a:ext>
            </a:extLst>
          </p:cNvPr>
          <p:cNvSpPr txBox="1"/>
          <p:nvPr/>
        </p:nvSpPr>
        <p:spPr>
          <a:xfrm>
            <a:off x="2804160" y="62026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16245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64256-1742-D264-95D9-9B41E021C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5509B-34C2-8486-8D3E-1DBB2801D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135" y="580932"/>
            <a:ext cx="10026650" cy="655637"/>
          </a:xfrm>
        </p:spPr>
        <p:txBody>
          <a:bodyPr/>
          <a:lstStyle/>
          <a:p>
            <a:r>
              <a:rPr lang="en-US" dirty="0"/>
              <a:t>Venus Convection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F046D-9AC9-1DC0-D475-49A725DE1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3751" y="1230500"/>
            <a:ext cx="4837206" cy="450476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Covey and Schubert (1981)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DD8405-FF0E-AF90-7996-E74C1E4DA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3440" y="548664"/>
            <a:ext cx="5373760" cy="576067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D1BE01-1453-1789-1F3B-7BD96EF6B710}"/>
              </a:ext>
            </a:extLst>
          </p:cNvPr>
          <p:cNvSpPr txBox="1"/>
          <p:nvPr/>
        </p:nvSpPr>
        <p:spPr>
          <a:xfrm>
            <a:off x="10170439" y="6471899"/>
            <a:ext cx="18598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Credit: NASA, Pioneer Venus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003734-768D-B0AE-7F6C-B2AF605DF146}"/>
              </a:ext>
            </a:extLst>
          </p:cNvPr>
          <p:cNvSpPr txBox="1"/>
          <p:nvPr/>
        </p:nvSpPr>
        <p:spPr>
          <a:xfrm>
            <a:off x="13231906" y="-1344706"/>
            <a:ext cx="184731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76849298-B929-508C-BB21-AD2EECC1AB1A}"/>
              </a:ext>
            </a:extLst>
          </p:cNvPr>
          <p:cNvSpPr/>
          <p:nvPr/>
        </p:nvSpPr>
        <p:spPr>
          <a:xfrm flipV="1">
            <a:off x="849555" y="1074298"/>
            <a:ext cx="3783405" cy="45719"/>
          </a:xfrm>
          <a:custGeom>
            <a:avLst/>
            <a:gdLst>
              <a:gd name="csX0" fmla="*/ 0 w 4709160"/>
              <a:gd name="csY0" fmla="*/ 99060 h 114315"/>
              <a:gd name="csX1" fmla="*/ 647700 w 4709160"/>
              <a:gd name="csY1" fmla="*/ 0 h 114315"/>
              <a:gd name="csX2" fmla="*/ 1280160 w 4709160"/>
              <a:gd name="csY2" fmla="*/ 99060 h 114315"/>
              <a:gd name="csX3" fmla="*/ 1905000 w 4709160"/>
              <a:gd name="csY3" fmla="*/ 22860 h 114315"/>
              <a:gd name="csX4" fmla="*/ 2552700 w 4709160"/>
              <a:gd name="csY4" fmla="*/ 114300 h 114315"/>
              <a:gd name="csX5" fmla="*/ 3147060 w 4709160"/>
              <a:gd name="csY5" fmla="*/ 30480 h 114315"/>
              <a:gd name="csX6" fmla="*/ 3733800 w 4709160"/>
              <a:gd name="csY6" fmla="*/ 114300 h 114315"/>
              <a:gd name="csX7" fmla="*/ 4221480 w 4709160"/>
              <a:gd name="csY7" fmla="*/ 38100 h 114315"/>
              <a:gd name="csX8" fmla="*/ 4709160 w 4709160"/>
              <a:gd name="csY8" fmla="*/ 114300 h 114315"/>
              <a:gd name="csX9" fmla="*/ 4709160 w 4709160"/>
              <a:gd name="csY9" fmla="*/ 114300 h 1143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4709160" h="114315">
                <a:moveTo>
                  <a:pt x="0" y="99060"/>
                </a:moveTo>
                <a:cubicBezTo>
                  <a:pt x="217170" y="49530"/>
                  <a:pt x="434340" y="0"/>
                  <a:pt x="647700" y="0"/>
                </a:cubicBezTo>
                <a:cubicBezTo>
                  <a:pt x="861060" y="0"/>
                  <a:pt x="1070610" y="95250"/>
                  <a:pt x="1280160" y="99060"/>
                </a:cubicBezTo>
                <a:cubicBezTo>
                  <a:pt x="1489710" y="102870"/>
                  <a:pt x="1692910" y="20320"/>
                  <a:pt x="1905000" y="22860"/>
                </a:cubicBezTo>
                <a:cubicBezTo>
                  <a:pt x="2117090" y="25400"/>
                  <a:pt x="2345690" y="113030"/>
                  <a:pt x="2552700" y="114300"/>
                </a:cubicBezTo>
                <a:cubicBezTo>
                  <a:pt x="2759710" y="115570"/>
                  <a:pt x="2950210" y="30480"/>
                  <a:pt x="3147060" y="30480"/>
                </a:cubicBezTo>
                <a:cubicBezTo>
                  <a:pt x="3343910" y="30480"/>
                  <a:pt x="3554730" y="113030"/>
                  <a:pt x="3733800" y="114300"/>
                </a:cubicBezTo>
                <a:cubicBezTo>
                  <a:pt x="3912870" y="115570"/>
                  <a:pt x="4058920" y="38100"/>
                  <a:pt x="4221480" y="38100"/>
                </a:cubicBezTo>
                <a:cubicBezTo>
                  <a:pt x="4384040" y="38100"/>
                  <a:pt x="4709160" y="114300"/>
                  <a:pt x="4709160" y="114300"/>
                </a:cubicBezTo>
                <a:lnTo>
                  <a:pt x="4709160" y="114300"/>
                </a:lnTo>
              </a:path>
            </a:pathLst>
          </a:custGeom>
          <a:noFill/>
          <a:ln w="381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451819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48EDD-CE66-5264-9E03-D1B45842B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3E9D1-5115-EF88-5CD6-F7D15C070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135" y="580932"/>
            <a:ext cx="10026650" cy="655637"/>
          </a:xfrm>
        </p:spPr>
        <p:txBody>
          <a:bodyPr/>
          <a:lstStyle/>
          <a:p>
            <a:r>
              <a:rPr lang="en-US" dirty="0"/>
              <a:t>Venus Convection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1B56C-4F18-A736-2474-D079FFFB0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3751" y="1230500"/>
            <a:ext cx="4837206" cy="450476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Covey and Schubert (1981)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4DBB793-28FE-D9E8-4D53-AE1DFD38F0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629" b="32411"/>
          <a:stretch>
            <a:fillRect/>
          </a:stretch>
        </p:blipFill>
        <p:spPr>
          <a:xfrm>
            <a:off x="363041" y="2625286"/>
            <a:ext cx="5912255" cy="374724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8E7239C-9A6C-4644-1324-9936C36B6122}"/>
              </a:ext>
            </a:extLst>
          </p:cNvPr>
          <p:cNvSpPr txBox="1"/>
          <p:nvPr/>
        </p:nvSpPr>
        <p:spPr>
          <a:xfrm>
            <a:off x="13231906" y="-1344706"/>
            <a:ext cx="184731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83EECE-08D6-1FA3-2EC5-124975CF2FD2}"/>
              </a:ext>
            </a:extLst>
          </p:cNvPr>
          <p:cNvSpPr txBox="1"/>
          <p:nvPr/>
        </p:nvSpPr>
        <p:spPr>
          <a:xfrm>
            <a:off x="363041" y="6468400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Credit: NASA, Galileo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0653DBC-696F-4622-3896-90E5C5CE70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4798" y="908750"/>
            <a:ext cx="4030549" cy="4808724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B293572-80AB-2A10-6ED1-F13CD5CA8776}"/>
              </a:ext>
            </a:extLst>
          </p:cNvPr>
          <p:cNvSpPr txBox="1">
            <a:spLocks/>
          </p:cNvSpPr>
          <p:nvPr/>
        </p:nvSpPr>
        <p:spPr>
          <a:xfrm>
            <a:off x="1082679" y="1619504"/>
            <a:ext cx="4837206" cy="45047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360000" indent="-3600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FF"/>
                </a:solidFill>
              </a:rPr>
              <a:t>Baker and Schubert (1992)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BB78BD-4B0E-1366-E1D2-AE249BA80276}"/>
              </a:ext>
            </a:extLst>
          </p:cNvPr>
          <p:cNvSpPr txBox="1"/>
          <p:nvPr/>
        </p:nvSpPr>
        <p:spPr>
          <a:xfrm>
            <a:off x="9960058" y="5737515"/>
            <a:ext cx="1525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Seiff et al. (1980)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A3E1761A-43E9-0B79-D3E8-2DD207A389FD}"/>
              </a:ext>
            </a:extLst>
          </p:cNvPr>
          <p:cNvSpPr/>
          <p:nvPr/>
        </p:nvSpPr>
        <p:spPr>
          <a:xfrm>
            <a:off x="7555832" y="1499765"/>
            <a:ext cx="3826041" cy="1125521"/>
          </a:xfrm>
          <a:prstGeom prst="cloud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E0BCFDF-23B8-BFF8-CCAC-F40043A7567E}"/>
              </a:ext>
            </a:extLst>
          </p:cNvPr>
          <p:cNvSpPr txBox="1">
            <a:spLocks/>
          </p:cNvSpPr>
          <p:nvPr/>
        </p:nvSpPr>
        <p:spPr>
          <a:xfrm>
            <a:off x="918135" y="1994911"/>
            <a:ext cx="4837206" cy="45047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360000" indent="-3600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9C81DE1-B6FA-B25D-65C2-AD096C011CFE}"/>
              </a:ext>
            </a:extLst>
          </p:cNvPr>
          <p:cNvSpPr txBox="1">
            <a:spLocks/>
          </p:cNvSpPr>
          <p:nvPr/>
        </p:nvSpPr>
        <p:spPr>
          <a:xfrm>
            <a:off x="1083751" y="2025589"/>
            <a:ext cx="4837206" cy="45047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360000" indent="-3600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FF"/>
                </a:solidFill>
              </a:rPr>
              <a:t>Baker et al. (1998, 1999)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7EE7D945-3F94-854C-7113-71584CE3E664}"/>
              </a:ext>
            </a:extLst>
          </p:cNvPr>
          <p:cNvSpPr/>
          <p:nvPr/>
        </p:nvSpPr>
        <p:spPr>
          <a:xfrm flipV="1">
            <a:off x="849555" y="1074298"/>
            <a:ext cx="3783405" cy="45719"/>
          </a:xfrm>
          <a:custGeom>
            <a:avLst/>
            <a:gdLst>
              <a:gd name="csX0" fmla="*/ 0 w 4709160"/>
              <a:gd name="csY0" fmla="*/ 99060 h 114315"/>
              <a:gd name="csX1" fmla="*/ 647700 w 4709160"/>
              <a:gd name="csY1" fmla="*/ 0 h 114315"/>
              <a:gd name="csX2" fmla="*/ 1280160 w 4709160"/>
              <a:gd name="csY2" fmla="*/ 99060 h 114315"/>
              <a:gd name="csX3" fmla="*/ 1905000 w 4709160"/>
              <a:gd name="csY3" fmla="*/ 22860 h 114315"/>
              <a:gd name="csX4" fmla="*/ 2552700 w 4709160"/>
              <a:gd name="csY4" fmla="*/ 114300 h 114315"/>
              <a:gd name="csX5" fmla="*/ 3147060 w 4709160"/>
              <a:gd name="csY5" fmla="*/ 30480 h 114315"/>
              <a:gd name="csX6" fmla="*/ 3733800 w 4709160"/>
              <a:gd name="csY6" fmla="*/ 114300 h 114315"/>
              <a:gd name="csX7" fmla="*/ 4221480 w 4709160"/>
              <a:gd name="csY7" fmla="*/ 38100 h 114315"/>
              <a:gd name="csX8" fmla="*/ 4709160 w 4709160"/>
              <a:gd name="csY8" fmla="*/ 114300 h 114315"/>
              <a:gd name="csX9" fmla="*/ 4709160 w 4709160"/>
              <a:gd name="csY9" fmla="*/ 114300 h 1143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4709160" h="114315">
                <a:moveTo>
                  <a:pt x="0" y="99060"/>
                </a:moveTo>
                <a:cubicBezTo>
                  <a:pt x="217170" y="49530"/>
                  <a:pt x="434340" y="0"/>
                  <a:pt x="647700" y="0"/>
                </a:cubicBezTo>
                <a:cubicBezTo>
                  <a:pt x="861060" y="0"/>
                  <a:pt x="1070610" y="95250"/>
                  <a:pt x="1280160" y="99060"/>
                </a:cubicBezTo>
                <a:cubicBezTo>
                  <a:pt x="1489710" y="102870"/>
                  <a:pt x="1692910" y="20320"/>
                  <a:pt x="1905000" y="22860"/>
                </a:cubicBezTo>
                <a:cubicBezTo>
                  <a:pt x="2117090" y="25400"/>
                  <a:pt x="2345690" y="113030"/>
                  <a:pt x="2552700" y="114300"/>
                </a:cubicBezTo>
                <a:cubicBezTo>
                  <a:pt x="2759710" y="115570"/>
                  <a:pt x="2950210" y="30480"/>
                  <a:pt x="3147060" y="30480"/>
                </a:cubicBezTo>
                <a:cubicBezTo>
                  <a:pt x="3343910" y="30480"/>
                  <a:pt x="3554730" y="113030"/>
                  <a:pt x="3733800" y="114300"/>
                </a:cubicBezTo>
                <a:cubicBezTo>
                  <a:pt x="3912870" y="115570"/>
                  <a:pt x="4058920" y="38100"/>
                  <a:pt x="4221480" y="38100"/>
                </a:cubicBezTo>
                <a:cubicBezTo>
                  <a:pt x="4384040" y="38100"/>
                  <a:pt x="4709160" y="114300"/>
                  <a:pt x="4709160" y="114300"/>
                </a:cubicBezTo>
                <a:lnTo>
                  <a:pt x="4709160" y="114300"/>
                </a:lnTo>
              </a:path>
            </a:pathLst>
          </a:custGeom>
          <a:noFill/>
          <a:ln w="381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DB546D-020A-3157-6EBE-C89E4C15CED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668" t="25780" r="6901" b="29954"/>
          <a:stretch>
            <a:fillRect/>
          </a:stretch>
        </p:blipFill>
        <p:spPr>
          <a:xfrm>
            <a:off x="179295" y="893306"/>
            <a:ext cx="11649664" cy="4808723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500845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8" grpId="1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7B21-730F-2219-19EC-8E597A3EB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B9613-E1BA-C7C4-949A-B62ABA7D5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135" y="580932"/>
            <a:ext cx="10026650" cy="655637"/>
          </a:xfrm>
        </p:spPr>
        <p:txBody>
          <a:bodyPr/>
          <a:lstStyle/>
          <a:p>
            <a:r>
              <a:rPr lang="en-US" dirty="0"/>
              <a:t>Venus Gravity Waves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525AC3-953D-1CC4-3F28-5CB96A8B5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3751" y="1230500"/>
            <a:ext cx="4837206" cy="450476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Baker et al. (2000a, b)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D0C014-C574-71C4-371A-FACD3E76295C}"/>
              </a:ext>
            </a:extLst>
          </p:cNvPr>
          <p:cNvSpPr txBox="1"/>
          <p:nvPr/>
        </p:nvSpPr>
        <p:spPr>
          <a:xfrm>
            <a:off x="13231906" y="-1344706"/>
            <a:ext cx="184731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41B562-5466-9639-B5CF-2F6DF6D5E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4798" y="908750"/>
            <a:ext cx="4030549" cy="48087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4E2FB94-F407-10FE-D9C1-C7CA7C653D10}"/>
              </a:ext>
            </a:extLst>
          </p:cNvPr>
          <p:cNvSpPr txBox="1"/>
          <p:nvPr/>
        </p:nvSpPr>
        <p:spPr>
          <a:xfrm>
            <a:off x="9960058" y="5737515"/>
            <a:ext cx="1525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Seiff et al. (1980)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3AED4C1-89D9-F42F-D795-675B13C8A563}"/>
              </a:ext>
            </a:extLst>
          </p:cNvPr>
          <p:cNvSpPr txBox="1">
            <a:spLocks/>
          </p:cNvSpPr>
          <p:nvPr/>
        </p:nvSpPr>
        <p:spPr>
          <a:xfrm>
            <a:off x="918135" y="1994911"/>
            <a:ext cx="4837206" cy="45047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360000" indent="-3600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250423-3D71-9064-5BDF-B93B1F90B1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780108" y="1276837"/>
            <a:ext cx="4884436" cy="5692714"/>
          </a:xfrm>
          <a:prstGeom prst="rect">
            <a:avLst/>
          </a:prstGeom>
        </p:spPr>
      </p:pic>
      <p:sp>
        <p:nvSpPr>
          <p:cNvPr id="15" name="Freeform 14">
            <a:extLst>
              <a:ext uri="{FF2B5EF4-FFF2-40B4-BE49-F238E27FC236}">
                <a16:creationId xmlns:a16="http://schemas.microsoft.com/office/drawing/2014/main" id="{6A0AB0A6-CDBE-B559-720F-5F97B31B8099}"/>
              </a:ext>
            </a:extLst>
          </p:cNvPr>
          <p:cNvSpPr/>
          <p:nvPr/>
        </p:nvSpPr>
        <p:spPr>
          <a:xfrm flipV="1">
            <a:off x="864795" y="1065790"/>
            <a:ext cx="4469205" cy="61970"/>
          </a:xfrm>
          <a:custGeom>
            <a:avLst/>
            <a:gdLst>
              <a:gd name="csX0" fmla="*/ 0 w 4709160"/>
              <a:gd name="csY0" fmla="*/ 99060 h 114315"/>
              <a:gd name="csX1" fmla="*/ 647700 w 4709160"/>
              <a:gd name="csY1" fmla="*/ 0 h 114315"/>
              <a:gd name="csX2" fmla="*/ 1280160 w 4709160"/>
              <a:gd name="csY2" fmla="*/ 99060 h 114315"/>
              <a:gd name="csX3" fmla="*/ 1905000 w 4709160"/>
              <a:gd name="csY3" fmla="*/ 22860 h 114315"/>
              <a:gd name="csX4" fmla="*/ 2552700 w 4709160"/>
              <a:gd name="csY4" fmla="*/ 114300 h 114315"/>
              <a:gd name="csX5" fmla="*/ 3147060 w 4709160"/>
              <a:gd name="csY5" fmla="*/ 30480 h 114315"/>
              <a:gd name="csX6" fmla="*/ 3733800 w 4709160"/>
              <a:gd name="csY6" fmla="*/ 114300 h 114315"/>
              <a:gd name="csX7" fmla="*/ 4221480 w 4709160"/>
              <a:gd name="csY7" fmla="*/ 38100 h 114315"/>
              <a:gd name="csX8" fmla="*/ 4709160 w 4709160"/>
              <a:gd name="csY8" fmla="*/ 114300 h 114315"/>
              <a:gd name="csX9" fmla="*/ 4709160 w 4709160"/>
              <a:gd name="csY9" fmla="*/ 114300 h 1143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4709160" h="114315">
                <a:moveTo>
                  <a:pt x="0" y="99060"/>
                </a:moveTo>
                <a:cubicBezTo>
                  <a:pt x="217170" y="49530"/>
                  <a:pt x="434340" y="0"/>
                  <a:pt x="647700" y="0"/>
                </a:cubicBezTo>
                <a:cubicBezTo>
                  <a:pt x="861060" y="0"/>
                  <a:pt x="1070610" y="95250"/>
                  <a:pt x="1280160" y="99060"/>
                </a:cubicBezTo>
                <a:cubicBezTo>
                  <a:pt x="1489710" y="102870"/>
                  <a:pt x="1692910" y="20320"/>
                  <a:pt x="1905000" y="22860"/>
                </a:cubicBezTo>
                <a:cubicBezTo>
                  <a:pt x="2117090" y="25400"/>
                  <a:pt x="2345690" y="113030"/>
                  <a:pt x="2552700" y="114300"/>
                </a:cubicBezTo>
                <a:cubicBezTo>
                  <a:pt x="2759710" y="115570"/>
                  <a:pt x="2950210" y="30480"/>
                  <a:pt x="3147060" y="30480"/>
                </a:cubicBezTo>
                <a:cubicBezTo>
                  <a:pt x="3343910" y="30480"/>
                  <a:pt x="3554730" y="113030"/>
                  <a:pt x="3733800" y="114300"/>
                </a:cubicBezTo>
                <a:cubicBezTo>
                  <a:pt x="3912870" y="115570"/>
                  <a:pt x="4058920" y="38100"/>
                  <a:pt x="4221480" y="38100"/>
                </a:cubicBezTo>
                <a:cubicBezTo>
                  <a:pt x="4384040" y="38100"/>
                  <a:pt x="4709160" y="114300"/>
                  <a:pt x="4709160" y="114300"/>
                </a:cubicBezTo>
                <a:lnTo>
                  <a:pt x="4709160" y="114300"/>
                </a:lnTo>
              </a:path>
            </a:pathLst>
          </a:custGeom>
          <a:noFill/>
          <a:ln w="381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7232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8A0DC-51B7-5B74-22C9-E4EDEC1D9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7B5F4-91E0-DFF7-770D-A9FB2AB3F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135" y="580932"/>
            <a:ext cx="10026650" cy="655637"/>
          </a:xfrm>
        </p:spPr>
        <p:txBody>
          <a:bodyPr/>
          <a:lstStyle/>
          <a:p>
            <a:r>
              <a:rPr lang="en-US" dirty="0"/>
              <a:t>Venus Gravity Waves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407BA-239D-E255-4239-46C0F836A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3751" y="1230500"/>
            <a:ext cx="4837206" cy="246182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Baker et al. (2000a, b)</a:t>
            </a:r>
          </a:p>
          <a:p>
            <a:r>
              <a:rPr lang="en-US" dirty="0">
                <a:solidFill>
                  <a:srgbClr val="FFFFFF"/>
                </a:solidFill>
              </a:rPr>
              <a:t>Del Genio et al. (1979)</a:t>
            </a:r>
          </a:p>
          <a:p>
            <a:r>
              <a:rPr lang="en-US" dirty="0">
                <a:solidFill>
                  <a:srgbClr val="FFFFFF"/>
                </a:solidFill>
              </a:rPr>
              <a:t>Schubert and Walterscheid (1984)</a:t>
            </a:r>
          </a:p>
          <a:p>
            <a:r>
              <a:rPr lang="en-US" dirty="0">
                <a:solidFill>
                  <a:srgbClr val="FFFFFF"/>
                </a:solidFill>
              </a:rPr>
              <a:t>Young et al. (1987, 1994)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A89D74-68D0-B1F3-ED73-D282FE999B6A}"/>
              </a:ext>
            </a:extLst>
          </p:cNvPr>
          <p:cNvSpPr txBox="1"/>
          <p:nvPr/>
        </p:nvSpPr>
        <p:spPr>
          <a:xfrm>
            <a:off x="13231906" y="-1344706"/>
            <a:ext cx="184731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2679C04-CD06-8DA8-0E81-CD2A4E350ECF}"/>
              </a:ext>
            </a:extLst>
          </p:cNvPr>
          <p:cNvSpPr txBox="1">
            <a:spLocks/>
          </p:cNvSpPr>
          <p:nvPr/>
        </p:nvSpPr>
        <p:spPr>
          <a:xfrm>
            <a:off x="918135" y="1994911"/>
            <a:ext cx="4837206" cy="45047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360000" indent="-3600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732ED5-50F1-74EF-C315-E3A6CC7F26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860" r="20214"/>
          <a:stretch>
            <a:fillRect/>
          </a:stretch>
        </p:blipFill>
        <p:spPr>
          <a:xfrm>
            <a:off x="6436660" y="908750"/>
            <a:ext cx="5253318" cy="465017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A1DB7B-F91E-D591-1549-6A3132D125D3}"/>
              </a:ext>
            </a:extLst>
          </p:cNvPr>
          <p:cNvSpPr txBox="1"/>
          <p:nvPr/>
        </p:nvSpPr>
        <p:spPr>
          <a:xfrm>
            <a:off x="9773107" y="5641473"/>
            <a:ext cx="19168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Fukuhara et al. (2017)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C35471-D16E-0F71-FC13-927692A396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022" y="4275405"/>
            <a:ext cx="7772400" cy="208121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A42FC39B-B367-C418-9CF8-675A248D2DEA}"/>
              </a:ext>
            </a:extLst>
          </p:cNvPr>
          <p:cNvSpPr/>
          <p:nvPr/>
        </p:nvSpPr>
        <p:spPr>
          <a:xfrm flipV="1">
            <a:off x="864795" y="1065790"/>
            <a:ext cx="4469205" cy="61970"/>
          </a:xfrm>
          <a:custGeom>
            <a:avLst/>
            <a:gdLst>
              <a:gd name="csX0" fmla="*/ 0 w 4709160"/>
              <a:gd name="csY0" fmla="*/ 99060 h 114315"/>
              <a:gd name="csX1" fmla="*/ 647700 w 4709160"/>
              <a:gd name="csY1" fmla="*/ 0 h 114315"/>
              <a:gd name="csX2" fmla="*/ 1280160 w 4709160"/>
              <a:gd name="csY2" fmla="*/ 99060 h 114315"/>
              <a:gd name="csX3" fmla="*/ 1905000 w 4709160"/>
              <a:gd name="csY3" fmla="*/ 22860 h 114315"/>
              <a:gd name="csX4" fmla="*/ 2552700 w 4709160"/>
              <a:gd name="csY4" fmla="*/ 114300 h 114315"/>
              <a:gd name="csX5" fmla="*/ 3147060 w 4709160"/>
              <a:gd name="csY5" fmla="*/ 30480 h 114315"/>
              <a:gd name="csX6" fmla="*/ 3733800 w 4709160"/>
              <a:gd name="csY6" fmla="*/ 114300 h 114315"/>
              <a:gd name="csX7" fmla="*/ 4221480 w 4709160"/>
              <a:gd name="csY7" fmla="*/ 38100 h 114315"/>
              <a:gd name="csX8" fmla="*/ 4709160 w 4709160"/>
              <a:gd name="csY8" fmla="*/ 114300 h 114315"/>
              <a:gd name="csX9" fmla="*/ 4709160 w 4709160"/>
              <a:gd name="csY9" fmla="*/ 114300 h 1143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4709160" h="114315">
                <a:moveTo>
                  <a:pt x="0" y="99060"/>
                </a:moveTo>
                <a:cubicBezTo>
                  <a:pt x="217170" y="49530"/>
                  <a:pt x="434340" y="0"/>
                  <a:pt x="647700" y="0"/>
                </a:cubicBezTo>
                <a:cubicBezTo>
                  <a:pt x="861060" y="0"/>
                  <a:pt x="1070610" y="95250"/>
                  <a:pt x="1280160" y="99060"/>
                </a:cubicBezTo>
                <a:cubicBezTo>
                  <a:pt x="1489710" y="102870"/>
                  <a:pt x="1692910" y="20320"/>
                  <a:pt x="1905000" y="22860"/>
                </a:cubicBezTo>
                <a:cubicBezTo>
                  <a:pt x="2117090" y="25400"/>
                  <a:pt x="2345690" y="113030"/>
                  <a:pt x="2552700" y="114300"/>
                </a:cubicBezTo>
                <a:cubicBezTo>
                  <a:pt x="2759710" y="115570"/>
                  <a:pt x="2950210" y="30480"/>
                  <a:pt x="3147060" y="30480"/>
                </a:cubicBezTo>
                <a:cubicBezTo>
                  <a:pt x="3343910" y="30480"/>
                  <a:pt x="3554730" y="113030"/>
                  <a:pt x="3733800" y="114300"/>
                </a:cubicBezTo>
                <a:cubicBezTo>
                  <a:pt x="3912870" y="115570"/>
                  <a:pt x="4058920" y="38100"/>
                  <a:pt x="4221480" y="38100"/>
                </a:cubicBezTo>
                <a:cubicBezTo>
                  <a:pt x="4384040" y="38100"/>
                  <a:pt x="4709160" y="114300"/>
                  <a:pt x="4709160" y="114300"/>
                </a:cubicBezTo>
                <a:lnTo>
                  <a:pt x="4709160" y="114300"/>
                </a:lnTo>
              </a:path>
            </a:pathLst>
          </a:custGeom>
          <a:noFill/>
          <a:ln w="381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765635A-B3CD-C56C-EB53-4020A1C046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rcRect l="38182" t="38095" r="21324" b="38196"/>
          <a:stretch>
            <a:fillRect/>
          </a:stretch>
        </p:blipFill>
        <p:spPr>
          <a:xfrm>
            <a:off x="6060646" y="1065790"/>
            <a:ext cx="5926238" cy="371966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5072365-E0FE-45DA-A078-F17FF6EB6F8B}"/>
              </a:ext>
            </a:extLst>
          </p:cNvPr>
          <p:cNvSpPr txBox="1"/>
          <p:nvPr/>
        </p:nvSpPr>
        <p:spPr>
          <a:xfrm>
            <a:off x="10206187" y="4802856"/>
            <a:ext cx="18598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Credit: NASA, Pioneer Venus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6407BC7-5BA4-7729-1E0F-C122C3D2E444}"/>
              </a:ext>
            </a:extLst>
          </p:cNvPr>
          <p:cNvSpPr txBox="1">
            <a:spLocks/>
          </p:cNvSpPr>
          <p:nvPr/>
        </p:nvSpPr>
        <p:spPr>
          <a:xfrm>
            <a:off x="1094254" y="3241848"/>
            <a:ext cx="4837206" cy="45047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360000" indent="-3600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FF"/>
                </a:solidFill>
              </a:rPr>
              <a:t>Navarro et al. (2018)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186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B95ED-939F-EEA5-D321-65F3F1C5E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41C5E-E3A6-EFAD-5D9A-647BAE368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310" y="335808"/>
            <a:ext cx="4383999" cy="655637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latin typeface="Roboto SemiBold" panose="02000000000000000000" pitchFamily="2" charset="0"/>
                <a:ea typeface="Roboto SemiBold" panose="02000000000000000000" pitchFamily="2" charset="0"/>
              </a:rPr>
              <a:t>Jupiter Convection: Deep vs. Shallow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08456-31DB-92E8-4511-A1F8BAC6F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4487" y="2132268"/>
            <a:ext cx="4103466" cy="1037505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Seiff et al. (1996)</a:t>
            </a:r>
          </a:p>
          <a:p>
            <a:r>
              <a:rPr lang="en-US" dirty="0">
                <a:solidFill>
                  <a:srgbClr val="FFFFFF"/>
                </a:solidFill>
              </a:rPr>
              <a:t>Baker and Schubert (1998)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1DA993-1E8D-6BD9-282B-4A193FF5F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494" y="1872264"/>
            <a:ext cx="6685942" cy="3854249"/>
          </a:xfrm>
          <a:prstGeom prst="rect">
            <a:avLst/>
          </a:prstGeom>
          <a:ln w="38100">
            <a:solidFill>
              <a:srgbClr val="FFFFFF"/>
            </a:solidFill>
          </a:ln>
        </p:spPr>
      </p:pic>
      <p:pic>
        <p:nvPicPr>
          <p:cNvPr id="6" name="Picture 13">
            <a:extLst>
              <a:ext uri="{FF2B5EF4-FFF2-40B4-BE49-F238E27FC236}">
                <a16:creationId xmlns:a16="http://schemas.microsoft.com/office/drawing/2014/main" id="{22A92BA9-7E42-1597-D601-BF9654091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899" y="1816350"/>
            <a:ext cx="3858772" cy="4137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5AF6F8B0-FAB5-0428-77E3-36D66FEB6FFF}"/>
              </a:ext>
            </a:extLst>
          </p:cNvPr>
          <p:cNvSpPr/>
          <p:nvPr/>
        </p:nvSpPr>
        <p:spPr>
          <a:xfrm flipV="1">
            <a:off x="693104" y="1264022"/>
            <a:ext cx="4469205" cy="61970"/>
          </a:xfrm>
          <a:custGeom>
            <a:avLst/>
            <a:gdLst>
              <a:gd name="csX0" fmla="*/ 0 w 4709160"/>
              <a:gd name="csY0" fmla="*/ 99060 h 114315"/>
              <a:gd name="csX1" fmla="*/ 647700 w 4709160"/>
              <a:gd name="csY1" fmla="*/ 0 h 114315"/>
              <a:gd name="csX2" fmla="*/ 1280160 w 4709160"/>
              <a:gd name="csY2" fmla="*/ 99060 h 114315"/>
              <a:gd name="csX3" fmla="*/ 1905000 w 4709160"/>
              <a:gd name="csY3" fmla="*/ 22860 h 114315"/>
              <a:gd name="csX4" fmla="*/ 2552700 w 4709160"/>
              <a:gd name="csY4" fmla="*/ 114300 h 114315"/>
              <a:gd name="csX5" fmla="*/ 3147060 w 4709160"/>
              <a:gd name="csY5" fmla="*/ 30480 h 114315"/>
              <a:gd name="csX6" fmla="*/ 3733800 w 4709160"/>
              <a:gd name="csY6" fmla="*/ 114300 h 114315"/>
              <a:gd name="csX7" fmla="*/ 4221480 w 4709160"/>
              <a:gd name="csY7" fmla="*/ 38100 h 114315"/>
              <a:gd name="csX8" fmla="*/ 4709160 w 4709160"/>
              <a:gd name="csY8" fmla="*/ 114300 h 114315"/>
              <a:gd name="csX9" fmla="*/ 4709160 w 4709160"/>
              <a:gd name="csY9" fmla="*/ 114300 h 1143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4709160" h="114315">
                <a:moveTo>
                  <a:pt x="0" y="99060"/>
                </a:moveTo>
                <a:cubicBezTo>
                  <a:pt x="217170" y="49530"/>
                  <a:pt x="434340" y="0"/>
                  <a:pt x="647700" y="0"/>
                </a:cubicBezTo>
                <a:cubicBezTo>
                  <a:pt x="861060" y="0"/>
                  <a:pt x="1070610" y="95250"/>
                  <a:pt x="1280160" y="99060"/>
                </a:cubicBezTo>
                <a:cubicBezTo>
                  <a:pt x="1489710" y="102870"/>
                  <a:pt x="1692910" y="20320"/>
                  <a:pt x="1905000" y="22860"/>
                </a:cubicBezTo>
                <a:cubicBezTo>
                  <a:pt x="2117090" y="25400"/>
                  <a:pt x="2345690" y="113030"/>
                  <a:pt x="2552700" y="114300"/>
                </a:cubicBezTo>
                <a:cubicBezTo>
                  <a:pt x="2759710" y="115570"/>
                  <a:pt x="2950210" y="30480"/>
                  <a:pt x="3147060" y="30480"/>
                </a:cubicBezTo>
                <a:cubicBezTo>
                  <a:pt x="3343910" y="30480"/>
                  <a:pt x="3554730" y="113030"/>
                  <a:pt x="3733800" y="114300"/>
                </a:cubicBezTo>
                <a:cubicBezTo>
                  <a:pt x="3912870" y="115570"/>
                  <a:pt x="4058920" y="38100"/>
                  <a:pt x="4221480" y="38100"/>
                </a:cubicBezTo>
                <a:cubicBezTo>
                  <a:pt x="4384040" y="38100"/>
                  <a:pt x="4709160" y="114300"/>
                  <a:pt x="4709160" y="114300"/>
                </a:cubicBezTo>
                <a:lnTo>
                  <a:pt x="4709160" y="114300"/>
                </a:lnTo>
              </a:path>
            </a:pathLst>
          </a:custGeom>
          <a:noFill/>
          <a:ln w="381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E70EFB1-8F6B-A84D-8840-D2F553B66D69}"/>
              </a:ext>
            </a:extLst>
          </p:cNvPr>
          <p:cNvSpPr txBox="1">
            <a:spLocks/>
          </p:cNvSpPr>
          <p:nvPr/>
        </p:nvSpPr>
        <p:spPr>
          <a:xfrm>
            <a:off x="7824487" y="3169773"/>
            <a:ext cx="4103466" cy="1842065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marL="360000" indent="-3600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FF"/>
                </a:solidFill>
              </a:rPr>
              <a:t>Sun et al. (1993) </a:t>
            </a:r>
          </a:p>
          <a:p>
            <a:r>
              <a:rPr lang="en-US" dirty="0">
                <a:solidFill>
                  <a:srgbClr val="FFFFFF"/>
                </a:solidFill>
              </a:rPr>
              <a:t>Zhang et al. (1996)</a:t>
            </a:r>
          </a:p>
          <a:p>
            <a:r>
              <a:rPr lang="en-US" dirty="0">
                <a:solidFill>
                  <a:srgbClr val="FFFFFF"/>
                </a:solidFill>
              </a:rPr>
              <a:t>Zhang et al. (2017)</a:t>
            </a:r>
          </a:p>
          <a:p>
            <a:r>
              <a:rPr lang="en-US" dirty="0">
                <a:solidFill>
                  <a:srgbClr val="FFFFFF"/>
                </a:solidFill>
              </a:rPr>
              <a:t>Kong et al. (2018)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32B42E-6B98-5B75-C4DD-DAA216409A5D}"/>
              </a:ext>
            </a:extLst>
          </p:cNvPr>
          <p:cNvSpPr txBox="1"/>
          <p:nvPr/>
        </p:nvSpPr>
        <p:spPr>
          <a:xfrm>
            <a:off x="-879676" y="-137738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5894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D621CDDB-BEB0-6A4C-8339-C50DA550E2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59" r="9657"/>
          <a:stretch/>
        </p:blipFill>
        <p:spPr>
          <a:xfrm>
            <a:off x="418614" y="1029756"/>
            <a:ext cx="8348054" cy="5624763"/>
          </a:xfrm>
          <a:prstGeom prst="rect">
            <a:avLst/>
          </a:prstGeom>
          <a:ln w="34925">
            <a:solidFill>
              <a:schemeClr val="tx1"/>
            </a:solidFill>
          </a:ln>
        </p:spPr>
      </p:pic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5056230" y="6453544"/>
            <a:ext cx="495514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900" dirty="0">
                <a:ea typeface="Arial" charset="0"/>
                <a:cs typeface="Arial" charset="0"/>
              </a:rPr>
              <a:t>Credit: </a:t>
            </a:r>
            <a:r>
              <a:rPr lang="en-US" sz="900" dirty="0"/>
              <a:t>NASA/Ames Research Center/Natalie </a:t>
            </a:r>
            <a:r>
              <a:rPr lang="en-US" sz="900" dirty="0" err="1"/>
              <a:t>Batalha</a:t>
            </a:r>
            <a:r>
              <a:rPr lang="en-US" sz="900" dirty="0"/>
              <a:t>/Wendy </a:t>
            </a:r>
            <a:r>
              <a:rPr lang="en-US" sz="900" dirty="0" err="1"/>
              <a:t>Stenzel</a:t>
            </a:r>
            <a:endParaRPr lang="en-US" altLang="en-US" sz="900" dirty="0">
              <a:ea typeface="Arial" charset="0"/>
              <a:cs typeface="Arial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862746" y="90237"/>
            <a:ext cx="8603450" cy="8241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cap="none" dirty="0">
                <a:latin typeface="Roboto SemiBold" panose="02000000000000000000" pitchFamily="2" charset="0"/>
                <a:ea typeface="Roboto SemiBold" panose="02000000000000000000" pitchFamily="2" charset="0"/>
                <a:cs typeface="Copperplate" charset="0"/>
              </a:rPr>
              <a:t>WWSD: What Would Schubert Do?</a:t>
            </a: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6E0C5296-C789-448B-7116-A0F8127C9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7142" y="932121"/>
            <a:ext cx="6170610" cy="5106180"/>
          </a:xfrm>
          <a:prstGeom prst="rect">
            <a:avLst/>
          </a:prstGeom>
          <a:ln w="38100">
            <a:solidFill>
              <a:srgbClr val="FFFFFF"/>
            </a:solidFill>
          </a:ln>
        </p:spPr>
      </p:pic>
      <p:sp>
        <p:nvSpPr>
          <p:cNvPr id="3" name="TextBox 10">
            <a:extLst>
              <a:ext uri="{FF2B5EF4-FFF2-40B4-BE49-F238E27FC236}">
                <a16:creationId xmlns:a16="http://schemas.microsoft.com/office/drawing/2014/main" id="{DF43F980-88A7-5CD7-1E5F-500EFEA82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0727" y="5822372"/>
            <a:ext cx="239647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900" dirty="0">
                <a:ea typeface="Arial" charset="0"/>
                <a:cs typeface="Arial" charset="0"/>
              </a:rPr>
              <a:t>Credit: </a:t>
            </a:r>
            <a:r>
              <a:rPr lang="en-US" sz="900" dirty="0"/>
              <a:t>Rachel Amaro/University of Arizona</a:t>
            </a:r>
            <a:endParaRPr lang="en-US" altLang="en-US" sz="900" dirty="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4629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theme/theme1.xml><?xml version="1.0" encoding="utf-8"?>
<a:theme xmlns:a="http://schemas.openxmlformats.org/drawingml/2006/main" name="LeafVTI">
  <a:themeElements>
    <a:clrScheme name="AnalogousFromDarkSeedLeftStep">
      <a:dk1>
        <a:srgbClr val="000000"/>
      </a:dk1>
      <a:lt1>
        <a:srgbClr val="FFFFFF"/>
      </a:lt1>
      <a:dk2>
        <a:srgbClr val="1A252F"/>
      </a:dk2>
      <a:lt2>
        <a:srgbClr val="F0F3F1"/>
      </a:lt2>
      <a:accent1>
        <a:srgbClr val="C34DB1"/>
      </a:accent1>
      <a:accent2>
        <a:srgbClr val="923BB1"/>
      </a:accent2>
      <a:accent3>
        <a:srgbClr val="734DC3"/>
      </a:accent3>
      <a:accent4>
        <a:srgbClr val="3E49B3"/>
      </a:accent4>
      <a:accent5>
        <a:srgbClr val="4D89C3"/>
      </a:accent5>
      <a:accent6>
        <a:srgbClr val="3BA9B1"/>
      </a:accent6>
      <a:hlink>
        <a:srgbClr val="3F6BBF"/>
      </a:hlink>
      <a:folHlink>
        <a:srgbClr val="7F7F7F"/>
      </a:folHlink>
    </a:clrScheme>
    <a:fontScheme name="Leaf">
      <a:majorFont>
        <a:latin typeface="Rockwell Nova Light"/>
        <a:ea typeface=""/>
        <a:cs typeface=""/>
      </a:majorFont>
      <a:minorFont>
        <a:latin typeface="Avenir Next LT Pro Light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isk_Weather_Baker" id="{893D7B3D-4426-D441-82E1-6ABE40775BA3}" vid="{DB1F12C8-703D-8046-B6F6-2949CED885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F5280823CDA94BA96C894392A19A11" ma:contentTypeVersion="12" ma:contentTypeDescription="Create a new document." ma:contentTypeScope="" ma:versionID="d5d6b5c18ac0db30d66aec0129f89972">
  <xsd:schema xmlns:xsd="http://www.w3.org/2001/XMLSchema" xmlns:xs="http://www.w3.org/2001/XMLSchema" xmlns:p="http://schemas.microsoft.com/office/2006/metadata/properties" xmlns:ns2="9836f00a-eaee-447d-b68f-c484ad736fc9" xmlns:ns3="ee332960-ae51-425d-a3d8-3165f9f66c4e" targetNamespace="http://schemas.microsoft.com/office/2006/metadata/properties" ma:root="true" ma:fieldsID="85a0e1e5abcf9f5c76a49aec6fd5ec6f" ns2:_="" ns3:_="">
    <xsd:import namespace="9836f00a-eaee-447d-b68f-c484ad736fc9"/>
    <xsd:import namespace="ee332960-ae51-425d-a3d8-3165f9f66c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36f00a-eaee-447d-b68f-c484ad736f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e854df7-fbc4-4c37-8908-367657b6d8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332960-ae51-425d-a3d8-3165f9f66c4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8d94458-5a14-4076-9260-b7f5851b5cfe}" ma:internalName="TaxCatchAll" ma:showField="CatchAllData" ma:web="ee332960-ae51-425d-a3d8-3165f9f66c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836f00a-eaee-447d-b68f-c484ad736fc9">
      <Terms xmlns="http://schemas.microsoft.com/office/infopath/2007/PartnerControls"/>
    </lcf76f155ced4ddcb4097134ff3c332f>
    <TaxCatchAll xmlns="ee332960-ae51-425d-a3d8-3165f9f66c4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655BE5-45EA-45BD-9977-55C97C1E46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36f00a-eaee-447d-b68f-c484ad736fc9"/>
    <ds:schemaRef ds:uri="ee332960-ae51-425d-a3d8-3165f9f66c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1BD6E0C-4F5F-4B9F-94F6-56274544F149}">
  <ds:schemaRefs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a30cc9ea-45ec-430f-9e52-5be6a3f5577d"/>
    <ds:schemaRef ds:uri="http://purl.org/dc/elements/1.1/"/>
    <ds:schemaRef ds:uri="12255444-1081-465e-ad2c-2a2720dd592e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terms/"/>
    <ds:schemaRef ds:uri="9836f00a-eaee-447d-b68f-c484ad736fc9"/>
    <ds:schemaRef ds:uri="ee332960-ae51-425d-a3d8-3165f9f66c4e"/>
  </ds:schemaRefs>
</ds:datastoreItem>
</file>

<file path=customXml/itemProps3.xml><?xml version="1.0" encoding="utf-8"?>
<ds:datastoreItem xmlns:ds="http://schemas.openxmlformats.org/officeDocument/2006/customXml" ds:itemID="{E28EBFCF-FCFA-4ACF-994F-56998651E2F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LeafVTI</Template>
  <TotalTime>13018</TotalTime>
  <Words>1988</Words>
  <Application>Microsoft Macintosh PowerPoint</Application>
  <PresentationFormat>Widescreen</PresentationFormat>
  <Paragraphs>104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Avenir Next LT Pro Light</vt:lpstr>
      <vt:lpstr>Calibri</vt:lpstr>
      <vt:lpstr>Roboto Medium</vt:lpstr>
      <vt:lpstr>Roboto SemiBold</vt:lpstr>
      <vt:lpstr>Rockwell Nova Light</vt:lpstr>
      <vt:lpstr>Wingdings</vt:lpstr>
      <vt:lpstr>LeafVTI</vt:lpstr>
      <vt:lpstr>Convection and Waves in the Atmospheres of Venus and Jupiter</vt:lpstr>
      <vt:lpstr>Scientific Pillars Of Jerry</vt:lpstr>
      <vt:lpstr>Venus Superrotation:  The Moving Flame</vt:lpstr>
      <vt:lpstr>Venus Convection</vt:lpstr>
      <vt:lpstr>Venus Convection</vt:lpstr>
      <vt:lpstr>Venus Gravity Waves</vt:lpstr>
      <vt:lpstr>Venus Gravity Waves</vt:lpstr>
      <vt:lpstr>Jupiter Convection: Deep vs. Shallow</vt:lpstr>
      <vt:lpstr>WWSD: What Would Schubert Do?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United Nations Climate Summit 2022  Impressions of an Official Observer</dc:title>
  <dc:creator>David Baker</dc:creator>
  <cp:lastModifiedBy>Lithgow-Bertelloni, Carolina</cp:lastModifiedBy>
  <cp:revision>170</cp:revision>
  <dcterms:created xsi:type="dcterms:W3CDTF">2022-11-21T23:10:48Z</dcterms:created>
  <dcterms:modified xsi:type="dcterms:W3CDTF">2026-05-08T16:33:33Z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0x0101008CF5280823CDA94BA96C894392A19A11</vt:lpwstr>
  </property>
</Properties>
</file>