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069CD-755E-7D2F-AB38-B59EC8A665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49B999-24EC-5B5C-31B7-4138B47F5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6604F-5589-2370-600C-99C6691D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44723-4432-A987-129D-4CEA4F86E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73594-DF6E-D776-71A2-F485D4FFB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825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F021D-6205-FBD0-5CF5-AFC16687B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9C476-30C5-AFA7-E290-36D171C24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6B9DD-6E11-2875-E54B-180474A1D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B4A9B-A1FA-F56F-A801-9C7033739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02A36-EB4D-3E59-4B0B-D0DB02A8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892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9CF537-1F43-9F59-B78E-111D036F39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BEC5F7-6A64-4A9C-7E3C-ADD50A9748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58C34-FE3C-79A6-654F-4D884D123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E00AF-CE5C-DA84-C0DE-FFF7B85C0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508D0-B27C-3E6B-6189-17D15E090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15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432A5-870C-E8F4-B2DE-F7117BCD3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0C2B5-214F-8BE2-893D-EBD320F5E9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528DF8-D857-36BE-E778-B8360B281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FC3D6-EAB4-ABB7-2183-CD48D9842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8306A-F112-8DB6-0A08-A441C9893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03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AF3E3-0FC4-CC44-994C-4D611E62A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227BA-9A30-800E-B58E-C7F93632C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D6A94-E1F5-A344-2C55-598BBEBA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CDE47-E456-CF93-8846-6FF44BC37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30F4A-1E0D-5E59-7552-014A52930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0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5CF94-00FA-C66F-9078-0BA1821F3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1CC8D-FE1C-C7AC-C05C-5F009134F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7BEDE3-2FE5-D02E-EBBF-42346E84C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E32FD-9C18-CEB9-05BD-DBB213C45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5505EC-178F-BAB0-101B-3921985E2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D6CBF8-4617-7063-F2F9-76F9C7CB3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59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BD4DC-5830-FD59-D0AA-0489FCBF6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20173-A55B-61F9-1A21-0E40D567C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FED41A-C86C-565A-E553-A70FB2F4A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417BC2-C573-ABAD-EA83-68FA86D15E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50C1E5-5C0D-A3CB-62E6-96E2DE59BB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E4961B-1A49-ED69-7F0F-B3608B80B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9EDF62-1C4C-1B0A-2263-346D1EBB9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5C74EF-ACF9-7539-1D73-F91A75ECA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54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E86B7-7E8A-3C0B-C7EF-F58599A9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E848F5-F397-2638-3D57-C8E8C745C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EE336D-81E1-36AC-87E9-824FBB080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9A899F-233F-32DC-8715-3B5F744AA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836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451C7D-049E-3241-496F-0727C457A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BD427F-BB8E-85EA-AA37-5A0E2F501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2C50C-2B31-C4EC-5DF0-B6C3EA147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70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C0478-A0F1-CBED-8E7A-87A228268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AA0FC-7966-E894-C9F0-51C5EFECA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7F9DE4-4181-EEAC-C970-CB4523044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6A14DB-C860-887D-278A-46CCF5D99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BD24E-F4A9-0F52-3492-2FD30529C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039DFF-9901-9D9F-54FB-22D8A4CF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71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FC6BB-0ABA-DA2E-0F4F-412B0A7B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6D0AA7-3A67-29A5-117E-1459AFAA17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B7BDE5-D071-7737-F58F-ECD3810BB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04AB6C-AF25-9537-D4D2-6941331D0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187B1-9838-62C4-179C-E3998BF90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BD5ED-10E1-E225-30D7-4A528E63D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5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B448B9-3878-4179-E710-9B443056D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D78B43-9C70-AC9A-78C3-2844C35A0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34481-195F-C538-39A4-AD80257C51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ACF5D6-9141-4F48-A8FA-5E8C5E9D7B6B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A40A9-5690-DE25-4713-B9FD73121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BAA10-FF30-ED7E-AC8F-8D5999272A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67666F-FB04-D04A-B4A6-F6160409E3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99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D6BE9-CE24-6786-1438-3314D39B8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77837"/>
          </a:xfrm>
        </p:spPr>
        <p:txBody>
          <a:bodyPr>
            <a:normAutofit fontScale="90000"/>
          </a:bodyPr>
          <a:lstStyle/>
          <a:p>
            <a:br>
              <a:rPr lang="en-US" sz="2800" dirty="0"/>
            </a:br>
            <a:br>
              <a:rPr lang="en-US" sz="2800" dirty="0"/>
            </a:br>
            <a:br>
              <a:rPr lang="en-US" sz="2800" dirty="0"/>
            </a:br>
            <a:r>
              <a:rPr lang="en-US" sz="3100" b="1" dirty="0"/>
              <a:t>Some Examples of Gerald Schubert’s Contributions</a:t>
            </a:r>
            <a:br>
              <a:rPr lang="en-US" sz="3100" b="1" dirty="0"/>
            </a:br>
            <a:br>
              <a:rPr lang="en-US" sz="2800" dirty="0"/>
            </a:br>
            <a:r>
              <a:rPr lang="en-US" sz="2800" i="1" dirty="0"/>
              <a:t>-Dave Stevenson, Caltech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2D7746-C0D3-33B0-B28D-73E002F22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9200" y="2771721"/>
            <a:ext cx="9144000" cy="1655762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1. The Urey Number Problem</a:t>
            </a:r>
          </a:p>
          <a:p>
            <a:pPr algn="l"/>
            <a:r>
              <a:rPr lang="en-US" dirty="0"/>
              <a:t>2. Galilean satellite structure</a:t>
            </a:r>
          </a:p>
          <a:p>
            <a:pPr algn="l"/>
            <a:r>
              <a:rPr lang="en-US" dirty="0"/>
              <a:t>3. Thermal evolution of Terrestrial Planets</a:t>
            </a:r>
          </a:p>
          <a:p>
            <a:pPr algn="l"/>
            <a:r>
              <a:rPr lang="en-US" dirty="0"/>
              <a:t>4. Mantle convection including a phase change</a:t>
            </a:r>
          </a:p>
        </p:txBody>
      </p:sp>
    </p:spTree>
    <p:extLst>
      <p:ext uri="{BB962C8B-B14F-4D97-AF65-F5344CB8AC3E}">
        <p14:creationId xmlns:p14="http://schemas.microsoft.com/office/powerpoint/2010/main" val="1471582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28D38A-8331-1A35-14F6-AC9F47C23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296" y="971550"/>
            <a:ext cx="8081320" cy="37363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D28EF78-9270-84EA-B243-A63BAB1A846C}"/>
              </a:ext>
            </a:extLst>
          </p:cNvPr>
          <p:cNvSpPr txBox="1"/>
          <p:nvPr/>
        </p:nvSpPr>
        <p:spPr>
          <a:xfrm>
            <a:off x="1186249" y="4967416"/>
            <a:ext cx="96876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genuine collaboration , with delayed publication because there were others doing the same problem.</a:t>
            </a:r>
          </a:p>
          <a:p>
            <a:endParaRPr lang="en-US" dirty="0"/>
          </a:p>
          <a:p>
            <a:r>
              <a:rPr lang="en-US" dirty="0"/>
              <a:t>An example of scientific squabbling over unimportant details.</a:t>
            </a:r>
          </a:p>
          <a:p>
            <a:endParaRPr lang="en-US" dirty="0"/>
          </a:p>
          <a:p>
            <a:r>
              <a:rPr lang="en-US" dirty="0"/>
              <a:t>But the problem is still not adequately solved!</a:t>
            </a:r>
          </a:p>
        </p:txBody>
      </p:sp>
    </p:spTree>
    <p:extLst>
      <p:ext uri="{BB962C8B-B14F-4D97-AF65-F5344CB8AC3E}">
        <p14:creationId xmlns:p14="http://schemas.microsoft.com/office/powerpoint/2010/main" val="380847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018C81-C451-2085-8F1C-84889858F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7080" y="1099752"/>
            <a:ext cx="8031893" cy="28467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00158A-E545-7725-0A1D-DBC9932072DF}"/>
              </a:ext>
            </a:extLst>
          </p:cNvPr>
          <p:cNvSpPr txBox="1"/>
          <p:nvPr/>
        </p:nvSpPr>
        <p:spPr>
          <a:xfrm>
            <a:off x="1470454" y="4448432"/>
            <a:ext cx="80318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Motivated in part by our dissatisfaction with the highly publicized Io volcanism result (neither of us believed that you need a magma ocean but reviewers made us concede that it was at least possible).</a:t>
            </a:r>
          </a:p>
          <a:p>
            <a:endParaRPr lang="en-US" dirty="0"/>
          </a:p>
          <a:p>
            <a:r>
              <a:rPr lang="en-US" dirty="0"/>
              <a:t>Juno result (2025)- there is no magma ocean</a:t>
            </a:r>
          </a:p>
          <a:p>
            <a:endParaRPr lang="en-US" dirty="0"/>
          </a:p>
          <a:p>
            <a:r>
              <a:rPr lang="en-US" dirty="0"/>
              <a:t>Complete ice-rock separation still in doubt (Callisto, Titan, maybe not Ganymede?)</a:t>
            </a:r>
          </a:p>
        </p:txBody>
      </p:sp>
    </p:spTree>
    <p:extLst>
      <p:ext uri="{BB962C8B-B14F-4D97-AF65-F5344CB8AC3E}">
        <p14:creationId xmlns:p14="http://schemas.microsoft.com/office/powerpoint/2010/main" val="400167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116AFA-609B-03A9-E007-EDB77BBBC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5804" y="1258178"/>
            <a:ext cx="7920682" cy="2767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81ECA4-33B9-FBF0-729F-D6E1F6E03522}"/>
              </a:ext>
            </a:extLst>
          </p:cNvPr>
          <p:cNvSpPr txBox="1"/>
          <p:nvPr/>
        </p:nvSpPr>
        <p:spPr>
          <a:xfrm>
            <a:off x="1495168" y="4349578"/>
            <a:ext cx="64996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calculations were entirely done at UCLA (punch cards!)</a:t>
            </a:r>
          </a:p>
          <a:p>
            <a:endParaRPr lang="en-US" dirty="0"/>
          </a:p>
          <a:p>
            <a:r>
              <a:rPr lang="en-US" dirty="0"/>
              <a:t>This paper would not have happened without the urging of Gerry! And the writing of Tilman.</a:t>
            </a:r>
          </a:p>
          <a:p>
            <a:endParaRPr lang="en-US" dirty="0"/>
          </a:p>
          <a:p>
            <a:r>
              <a:rPr lang="en-US" dirty="0"/>
              <a:t>We still debate the persistence or existence  of dynamos in terrestrial </a:t>
            </a:r>
            <a:r>
              <a:rPr lang="en-US" dirty="0" err="1"/>
              <a:t>plaents</a:t>
            </a:r>
            <a:r>
              <a:rPr lang="en-US" dirty="0"/>
              <a:t>. Does Mars have an inner core(2025 paper)?</a:t>
            </a:r>
          </a:p>
        </p:txBody>
      </p:sp>
    </p:spTree>
    <p:extLst>
      <p:ext uri="{BB962C8B-B14F-4D97-AF65-F5344CB8AC3E}">
        <p14:creationId xmlns:p14="http://schemas.microsoft.com/office/powerpoint/2010/main" val="138670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8ABC28-8E46-40A9-2731-9866EF6AF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8671" y="769963"/>
            <a:ext cx="9045146" cy="29304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0CE2E8-EB5B-4903-F273-CBF4A6D1E51D}"/>
              </a:ext>
            </a:extLst>
          </p:cNvPr>
          <p:cNvSpPr txBox="1"/>
          <p:nvPr/>
        </p:nvSpPr>
        <p:spPr>
          <a:xfrm>
            <a:off x="1655805" y="4621427"/>
            <a:ext cx="69815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Nature in 1993 (we got the cover!)</a:t>
            </a:r>
          </a:p>
          <a:p>
            <a:endParaRPr lang="en-US" dirty="0"/>
          </a:p>
          <a:p>
            <a:r>
              <a:rPr lang="en-US" dirty="0"/>
              <a:t>Current views of 670km (make that 650?) are different</a:t>
            </a:r>
          </a:p>
          <a:p>
            <a:endParaRPr lang="en-US" dirty="0"/>
          </a:p>
          <a:p>
            <a:r>
              <a:rPr lang="en-US" dirty="0"/>
              <a:t>Paul parallelized Gary </a:t>
            </a:r>
            <a:r>
              <a:rPr lang="en-US" dirty="0" err="1"/>
              <a:t>Glatzmaier’s</a:t>
            </a:r>
            <a:r>
              <a:rPr lang="en-US" dirty="0"/>
              <a:t> code (a herculean effort) and enlisted Gerry’s expertise on including good thermodynamics  and a phase transition.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E13115-AC4C-4535-6A43-CA00703DA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300" y="4284698"/>
            <a:ext cx="3695700" cy="257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04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232</Words>
  <Application>Microsoft Macintosh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   Some Examples of Gerald Schubert’s Contributions  -Dave Stevenson, Caltech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Stevenson, David J. (Dave)</dc:creator>
  <cp:lastModifiedBy>Stevenson, David J. (Dave)</cp:lastModifiedBy>
  <cp:revision>2</cp:revision>
  <dcterms:created xsi:type="dcterms:W3CDTF">2026-04-13T22:07:39Z</dcterms:created>
  <dcterms:modified xsi:type="dcterms:W3CDTF">2026-05-06T17:56:20Z</dcterms:modified>
</cp:coreProperties>
</file>